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5"/>
  </p:notesMasterIdLst>
  <p:sldIdLst>
    <p:sldId id="258" r:id="rId5"/>
    <p:sldId id="306" r:id="rId6"/>
    <p:sldId id="260" r:id="rId7"/>
    <p:sldId id="261" r:id="rId8"/>
    <p:sldId id="262" r:id="rId9"/>
    <p:sldId id="296" r:id="rId10"/>
    <p:sldId id="297" r:id="rId11"/>
    <p:sldId id="263" r:id="rId12"/>
    <p:sldId id="310" r:id="rId13"/>
    <p:sldId id="312" r:id="rId14"/>
    <p:sldId id="314" r:id="rId15"/>
    <p:sldId id="294" r:id="rId16"/>
    <p:sldId id="293" r:id="rId17"/>
    <p:sldId id="291" r:id="rId18"/>
    <p:sldId id="292" r:id="rId19"/>
    <p:sldId id="298" r:id="rId20"/>
    <p:sldId id="264" r:id="rId21"/>
    <p:sldId id="265" r:id="rId22"/>
    <p:sldId id="266" r:id="rId23"/>
    <p:sldId id="267" r:id="rId24"/>
    <p:sldId id="268" r:id="rId25"/>
    <p:sldId id="299" r:id="rId26"/>
    <p:sldId id="300" r:id="rId27"/>
    <p:sldId id="317" r:id="rId28"/>
    <p:sldId id="269" r:id="rId29"/>
    <p:sldId id="303" r:id="rId30"/>
    <p:sldId id="315" r:id="rId31"/>
    <p:sldId id="316" r:id="rId32"/>
    <p:sldId id="284" r:id="rId33"/>
    <p:sldId id="286" r:id="rId34"/>
    <p:sldId id="289" r:id="rId35"/>
    <p:sldId id="290" r:id="rId36"/>
    <p:sldId id="308" r:id="rId37"/>
    <p:sldId id="277" r:id="rId38"/>
    <p:sldId id="278" r:id="rId39"/>
    <p:sldId id="279" r:id="rId40"/>
    <p:sldId id="282" r:id="rId41"/>
    <p:sldId id="283" r:id="rId42"/>
    <p:sldId id="319" r:id="rId43"/>
    <p:sldId id="305"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BCE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6C30947-61F5-4784-9CB4-011C8FD7DBC9}" v="1" dt="2025-05-12T19:16:11.9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142" d="100"/>
          <a:sy n="142" d="100"/>
        </p:scale>
        <p:origin x="3162" y="3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e Ellis" userId="cbf60883d0cad9cd" providerId="LiveId" clId="{46C30947-61F5-4784-9CB4-011C8FD7DBC9}"/>
    <pc:docChg chg="custSel delSld modSld">
      <pc:chgData name="Mike Ellis" userId="cbf60883d0cad9cd" providerId="LiveId" clId="{46C30947-61F5-4784-9CB4-011C8FD7DBC9}" dt="2025-05-12T19:16:11.918" v="7" actId="478"/>
      <pc:docMkLst>
        <pc:docMk/>
      </pc:docMkLst>
      <pc:sldChg chg="del">
        <pc:chgData name="Mike Ellis" userId="cbf60883d0cad9cd" providerId="LiveId" clId="{46C30947-61F5-4784-9CB4-011C8FD7DBC9}" dt="2025-05-12T19:15:35.463" v="4" actId="47"/>
        <pc:sldMkLst>
          <pc:docMk/>
          <pc:sldMk cId="3210222493" sldId="273"/>
        </pc:sldMkLst>
      </pc:sldChg>
      <pc:sldChg chg="del">
        <pc:chgData name="Mike Ellis" userId="cbf60883d0cad9cd" providerId="LiveId" clId="{46C30947-61F5-4784-9CB4-011C8FD7DBC9}" dt="2025-05-12T19:15:58.643" v="5" actId="47"/>
        <pc:sldMkLst>
          <pc:docMk/>
          <pc:sldMk cId="64720931" sldId="281"/>
        </pc:sldMkLst>
      </pc:sldChg>
      <pc:sldChg chg="delSp mod delAnim">
        <pc:chgData name="Mike Ellis" userId="cbf60883d0cad9cd" providerId="LiveId" clId="{46C30947-61F5-4784-9CB4-011C8FD7DBC9}" dt="2025-05-12T19:15:07.980" v="3" actId="478"/>
        <pc:sldMkLst>
          <pc:docMk/>
          <pc:sldMk cId="604595478" sldId="284"/>
        </pc:sldMkLst>
        <pc:picChg chg="del">
          <ac:chgData name="Mike Ellis" userId="cbf60883d0cad9cd" providerId="LiveId" clId="{46C30947-61F5-4784-9CB4-011C8FD7DBC9}" dt="2025-05-12T19:15:07.980" v="3" actId="478"/>
          <ac:picMkLst>
            <pc:docMk/>
            <pc:sldMk cId="604595478" sldId="284"/>
            <ac:picMk id="4" creationId="{FB09686A-AAA3-0ECE-C3C9-80F79D04E4CA}"/>
          </ac:picMkLst>
        </pc:picChg>
      </pc:sldChg>
      <pc:sldChg chg="delSp mod delAnim">
        <pc:chgData name="Mike Ellis" userId="cbf60883d0cad9cd" providerId="LiveId" clId="{46C30947-61F5-4784-9CB4-011C8FD7DBC9}" dt="2025-05-12T19:15:05.713" v="2" actId="478"/>
        <pc:sldMkLst>
          <pc:docMk/>
          <pc:sldMk cId="3304859095" sldId="286"/>
        </pc:sldMkLst>
        <pc:picChg chg="del">
          <ac:chgData name="Mike Ellis" userId="cbf60883d0cad9cd" providerId="LiveId" clId="{46C30947-61F5-4784-9CB4-011C8FD7DBC9}" dt="2025-05-12T19:15:05.713" v="2" actId="478"/>
          <ac:picMkLst>
            <pc:docMk/>
            <pc:sldMk cId="3304859095" sldId="286"/>
            <ac:picMk id="4" creationId="{D345D1A1-2CC2-414E-2B96-5BA3D1C28C3D}"/>
          </ac:picMkLst>
        </pc:picChg>
      </pc:sldChg>
      <pc:sldChg chg="delSp mod delAnim">
        <pc:chgData name="Mike Ellis" userId="cbf60883d0cad9cd" providerId="LiveId" clId="{46C30947-61F5-4784-9CB4-011C8FD7DBC9}" dt="2025-05-12T19:15:01.312" v="1" actId="478"/>
        <pc:sldMkLst>
          <pc:docMk/>
          <pc:sldMk cId="3315928595" sldId="289"/>
        </pc:sldMkLst>
        <pc:picChg chg="del">
          <ac:chgData name="Mike Ellis" userId="cbf60883d0cad9cd" providerId="LiveId" clId="{46C30947-61F5-4784-9CB4-011C8FD7DBC9}" dt="2025-05-12T19:15:01.312" v="1" actId="478"/>
          <ac:picMkLst>
            <pc:docMk/>
            <pc:sldMk cId="3315928595" sldId="289"/>
            <ac:picMk id="4" creationId="{DF83DF4A-AFC2-FA82-C83E-01D2C9E78691}"/>
          </ac:picMkLst>
        </pc:picChg>
      </pc:sldChg>
      <pc:sldChg chg="delSp mod delAnim">
        <pc:chgData name="Mike Ellis" userId="cbf60883d0cad9cd" providerId="LiveId" clId="{46C30947-61F5-4784-9CB4-011C8FD7DBC9}" dt="2025-05-12T19:14:58.660" v="0" actId="478"/>
        <pc:sldMkLst>
          <pc:docMk/>
          <pc:sldMk cId="2139995660" sldId="290"/>
        </pc:sldMkLst>
        <pc:picChg chg="del">
          <ac:chgData name="Mike Ellis" userId="cbf60883d0cad9cd" providerId="LiveId" clId="{46C30947-61F5-4784-9CB4-011C8FD7DBC9}" dt="2025-05-12T19:14:58.660" v="0" actId="478"/>
          <ac:picMkLst>
            <pc:docMk/>
            <pc:sldMk cId="2139995660" sldId="290"/>
            <ac:picMk id="4" creationId="{271B7363-7085-343D-04FE-65A8F2927ADD}"/>
          </ac:picMkLst>
        </pc:picChg>
      </pc:sldChg>
      <pc:sldChg chg="addSp delSp modSp">
        <pc:chgData name="Mike Ellis" userId="cbf60883d0cad9cd" providerId="LiveId" clId="{46C30947-61F5-4784-9CB4-011C8FD7DBC9}" dt="2025-05-12T19:16:11.918" v="7" actId="478"/>
        <pc:sldMkLst>
          <pc:docMk/>
          <pc:sldMk cId="501361114" sldId="305"/>
        </pc:sldMkLst>
        <pc:spChg chg="add mod">
          <ac:chgData name="Mike Ellis" userId="cbf60883d0cad9cd" providerId="LiveId" clId="{46C30947-61F5-4784-9CB4-011C8FD7DBC9}" dt="2025-05-12T19:16:11.918" v="7" actId="478"/>
          <ac:spMkLst>
            <pc:docMk/>
            <pc:sldMk cId="501361114" sldId="305"/>
            <ac:spMk id="4" creationId="{B0BE4600-D19A-B3D6-9778-95AA41750CF4}"/>
          </ac:spMkLst>
        </pc:spChg>
        <pc:picChg chg="del">
          <ac:chgData name="Mike Ellis" userId="cbf60883d0cad9cd" providerId="LiveId" clId="{46C30947-61F5-4784-9CB4-011C8FD7DBC9}" dt="2025-05-12T19:16:11.918" v="7" actId="478"/>
          <ac:picMkLst>
            <pc:docMk/>
            <pc:sldMk cId="501361114" sldId="305"/>
            <ac:picMk id="1026" creationId="{4EDC4709-044A-A472-E6BF-7A0679440308}"/>
          </ac:picMkLst>
        </pc:picChg>
      </pc:sldChg>
      <pc:sldChg chg="del">
        <pc:chgData name="Mike Ellis" userId="cbf60883d0cad9cd" providerId="LiveId" clId="{46C30947-61F5-4784-9CB4-011C8FD7DBC9}" dt="2025-05-12T19:16:08.566" v="6" actId="47"/>
        <pc:sldMkLst>
          <pc:docMk/>
          <pc:sldMk cId="904857202" sldId="320"/>
        </pc:sldMkLst>
      </pc:sldChg>
    </pc:docChg>
  </pc:docChgLst>
</pc:chgInfo>
</file>

<file path=ppt/media/image1.jpg>
</file>

<file path=ppt/media/image10.jpeg>
</file>

<file path=ppt/media/image11.jpg>
</file>

<file path=ppt/media/image12.jpg>
</file>

<file path=ppt/media/image13.jpeg>
</file>

<file path=ppt/media/image14.jpg>
</file>

<file path=ppt/media/image15.jpg>
</file>

<file path=ppt/media/image16.jpg>
</file>

<file path=ppt/media/image17.jpg>
</file>

<file path=ppt/media/image18.jpg>
</file>

<file path=ppt/media/image19.jpg>
</file>

<file path=ppt/media/image2.jpg>
</file>

<file path=ppt/media/image20.jpeg>
</file>

<file path=ppt/media/image3.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B0792-62A4-4437-A809-425637536948}" type="datetimeFigureOut">
              <a:rPr lang="en-CA" smtClean="0"/>
              <a:t>2025-05-12</a:t>
            </a:fld>
            <a:endParaRPr lang="en-CA"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125ED5-CAC3-46DF-AC31-F6841369C7A8}" type="slidenum">
              <a:rPr lang="en-CA" smtClean="0"/>
              <a:t>‹#›</a:t>
            </a:fld>
            <a:endParaRPr lang="en-CA" dirty="0"/>
          </a:p>
        </p:txBody>
      </p:sp>
    </p:spTree>
    <p:extLst>
      <p:ext uri="{BB962C8B-B14F-4D97-AF65-F5344CB8AC3E}">
        <p14:creationId xmlns:p14="http://schemas.microsoft.com/office/powerpoint/2010/main" val="19621678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Local Winnipeg collector. Does talks around the city. Including here at MLC a few years back in 2017?</a:t>
            </a:r>
          </a:p>
        </p:txBody>
      </p:sp>
      <p:sp>
        <p:nvSpPr>
          <p:cNvPr id="4" name="Slide Number Placeholder 3"/>
          <p:cNvSpPr>
            <a:spLocks noGrp="1"/>
          </p:cNvSpPr>
          <p:nvPr>
            <p:ph type="sldNum" sz="quarter" idx="5"/>
          </p:nvPr>
        </p:nvSpPr>
        <p:spPr/>
        <p:txBody>
          <a:bodyPr/>
          <a:lstStyle/>
          <a:p>
            <a:fld id="{88125ED5-CAC3-46DF-AC31-F6841369C7A8}" type="slidenum">
              <a:rPr lang="en-CA" smtClean="0"/>
              <a:t>3</a:t>
            </a:fld>
            <a:endParaRPr lang="en-CA"/>
          </a:p>
        </p:txBody>
      </p:sp>
    </p:spTree>
    <p:extLst>
      <p:ext uri="{BB962C8B-B14F-4D97-AF65-F5344CB8AC3E}">
        <p14:creationId xmlns:p14="http://schemas.microsoft.com/office/powerpoint/2010/main" val="258008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73A159-F28A-AF00-2C98-24325ECCEB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13CAC7-1449-105A-4413-5A6E73502F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D1BF446-CEA6-B437-1AC2-C9F8E9EF3BCD}"/>
              </a:ext>
            </a:extLst>
          </p:cNvPr>
          <p:cNvSpPr>
            <a:spLocks noGrp="1"/>
          </p:cNvSpPr>
          <p:nvPr>
            <p:ph type="body" idx="1"/>
          </p:nvPr>
        </p:nvSpPr>
        <p:spPr/>
        <p:txBody>
          <a:bodyPr/>
          <a:lstStyle/>
          <a:p>
            <a:r>
              <a:rPr lang="en-US" dirty="0"/>
              <a:t>Say: This is an actual picture of me before this experience when I was a newly minted librarian. </a:t>
            </a:r>
          </a:p>
          <a:p>
            <a:r>
              <a:rPr lang="en-US" dirty="0"/>
              <a:t>Description: say, “Not just, ‘a building with a clock on the side of a road.’”</a:t>
            </a:r>
            <a:endParaRPr lang="en-CA" dirty="0"/>
          </a:p>
        </p:txBody>
      </p:sp>
      <p:sp>
        <p:nvSpPr>
          <p:cNvPr id="4" name="Slide Number Placeholder 3">
            <a:extLst>
              <a:ext uri="{FF2B5EF4-FFF2-40B4-BE49-F238E27FC236}">
                <a16:creationId xmlns:a16="http://schemas.microsoft.com/office/drawing/2014/main" id="{D27F72D5-A7BA-D94A-9D7F-378ECC5A4A87}"/>
              </a:ext>
            </a:extLst>
          </p:cNvPr>
          <p:cNvSpPr>
            <a:spLocks noGrp="1"/>
          </p:cNvSpPr>
          <p:nvPr>
            <p:ph type="sldNum" sz="quarter" idx="5"/>
          </p:nvPr>
        </p:nvSpPr>
        <p:spPr/>
        <p:txBody>
          <a:bodyPr/>
          <a:lstStyle/>
          <a:p>
            <a:fld id="{88125ED5-CAC3-46DF-AC31-F6841369C7A8}" type="slidenum">
              <a:rPr lang="en-CA" smtClean="0"/>
              <a:t>4</a:t>
            </a:fld>
            <a:endParaRPr lang="en-CA"/>
          </a:p>
        </p:txBody>
      </p:sp>
    </p:spTree>
    <p:extLst>
      <p:ext uri="{BB962C8B-B14F-4D97-AF65-F5344CB8AC3E}">
        <p14:creationId xmlns:p14="http://schemas.microsoft.com/office/powerpoint/2010/main" val="15746054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Say: Note that the cataloguer had other duties as well, including scanning cards.</a:t>
            </a:r>
            <a:endParaRPr lang="en-CA" dirty="0"/>
          </a:p>
        </p:txBody>
      </p:sp>
      <p:sp>
        <p:nvSpPr>
          <p:cNvPr id="4" name="Slide Number Placeholder 3"/>
          <p:cNvSpPr>
            <a:spLocks noGrp="1"/>
          </p:cNvSpPr>
          <p:nvPr>
            <p:ph type="sldNum" sz="quarter" idx="5"/>
          </p:nvPr>
        </p:nvSpPr>
        <p:spPr/>
        <p:txBody>
          <a:bodyPr/>
          <a:lstStyle/>
          <a:p>
            <a:fld id="{88125ED5-CAC3-46DF-AC31-F6841369C7A8}" type="slidenum">
              <a:rPr lang="en-CA" smtClean="0"/>
              <a:t>6</a:t>
            </a:fld>
            <a:endParaRPr lang="en-CA" dirty="0"/>
          </a:p>
        </p:txBody>
      </p:sp>
    </p:spTree>
    <p:extLst>
      <p:ext uri="{BB962C8B-B14F-4D97-AF65-F5344CB8AC3E}">
        <p14:creationId xmlns:p14="http://schemas.microsoft.com/office/powerpoint/2010/main" val="4155297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88125ED5-CAC3-46DF-AC31-F6841369C7A8}" type="slidenum">
              <a:rPr lang="en-CA" smtClean="0"/>
              <a:t>7</a:t>
            </a:fld>
            <a:endParaRPr lang="en-CA"/>
          </a:p>
        </p:txBody>
      </p:sp>
    </p:spTree>
    <p:extLst>
      <p:ext uri="{BB962C8B-B14F-4D97-AF65-F5344CB8AC3E}">
        <p14:creationId xmlns:p14="http://schemas.microsoft.com/office/powerpoint/2010/main" val="4229916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88125ED5-CAC3-46DF-AC31-F6841369C7A8}" type="slidenum">
              <a:rPr lang="en-CA" smtClean="0"/>
              <a:t>10</a:t>
            </a:fld>
            <a:endParaRPr lang="en-CA"/>
          </a:p>
        </p:txBody>
      </p:sp>
    </p:spTree>
    <p:extLst>
      <p:ext uri="{BB962C8B-B14F-4D97-AF65-F5344CB8AC3E}">
        <p14:creationId xmlns:p14="http://schemas.microsoft.com/office/powerpoint/2010/main" val="430193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If this seems intimidating, know that some of it was just copied from elsewhere and some of it was... [next slide]</a:t>
            </a:r>
          </a:p>
        </p:txBody>
      </p:sp>
      <p:sp>
        <p:nvSpPr>
          <p:cNvPr id="4" name="Slide Number Placeholder 3"/>
          <p:cNvSpPr>
            <a:spLocks noGrp="1"/>
          </p:cNvSpPr>
          <p:nvPr>
            <p:ph type="sldNum" sz="quarter" idx="5"/>
          </p:nvPr>
        </p:nvSpPr>
        <p:spPr/>
        <p:txBody>
          <a:bodyPr/>
          <a:lstStyle/>
          <a:p>
            <a:fld id="{88125ED5-CAC3-46DF-AC31-F6841369C7A8}" type="slidenum">
              <a:rPr lang="en-CA" smtClean="0"/>
              <a:t>26</a:t>
            </a:fld>
            <a:endParaRPr lang="en-CA"/>
          </a:p>
        </p:txBody>
      </p:sp>
    </p:spTree>
    <p:extLst>
      <p:ext uri="{BB962C8B-B14F-4D97-AF65-F5344CB8AC3E}">
        <p14:creationId xmlns:p14="http://schemas.microsoft.com/office/powerpoint/2010/main" val="39007240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Say: She says she’s impressed now (she wasn’t with previous tries) and wished she had the time to go into the depth that the AI does. I don’t see it, I think her work was better.</a:t>
            </a:r>
          </a:p>
        </p:txBody>
      </p:sp>
      <p:sp>
        <p:nvSpPr>
          <p:cNvPr id="4" name="Slide Number Placeholder 3"/>
          <p:cNvSpPr>
            <a:spLocks noGrp="1"/>
          </p:cNvSpPr>
          <p:nvPr>
            <p:ph type="sldNum" sz="quarter" idx="5"/>
          </p:nvPr>
        </p:nvSpPr>
        <p:spPr/>
        <p:txBody>
          <a:bodyPr/>
          <a:lstStyle/>
          <a:p>
            <a:fld id="{88125ED5-CAC3-46DF-AC31-F6841369C7A8}" type="slidenum">
              <a:rPr lang="en-CA" smtClean="0"/>
              <a:t>28</a:t>
            </a:fld>
            <a:endParaRPr lang="en-CA"/>
          </a:p>
        </p:txBody>
      </p:sp>
    </p:spTree>
    <p:extLst>
      <p:ext uri="{BB962C8B-B14F-4D97-AF65-F5344CB8AC3E}">
        <p14:creationId xmlns:p14="http://schemas.microsoft.com/office/powerpoint/2010/main" val="29153328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33EFF-C5DE-8EA6-2310-AC146C36B5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BCB7C7D3-B47D-7080-7FF6-653EDB245E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FDB3C652-E6B6-1325-2458-E92EE8429FFD}"/>
              </a:ext>
            </a:extLst>
          </p:cNvPr>
          <p:cNvSpPr>
            <a:spLocks noGrp="1"/>
          </p:cNvSpPr>
          <p:nvPr>
            <p:ph type="dt" sz="half" idx="10"/>
          </p:nvPr>
        </p:nvSpPr>
        <p:spPr/>
        <p:txBody>
          <a:bodyPr/>
          <a:lstStyle/>
          <a:p>
            <a:fld id="{E708C8F3-1DE2-4786-9691-8A44BED6D5FD}" type="datetimeFigureOut">
              <a:rPr lang="en-CA" smtClean="0"/>
              <a:t>2025-05-12</a:t>
            </a:fld>
            <a:endParaRPr lang="en-CA" dirty="0"/>
          </a:p>
        </p:txBody>
      </p:sp>
      <p:sp>
        <p:nvSpPr>
          <p:cNvPr id="5" name="Footer Placeholder 4">
            <a:extLst>
              <a:ext uri="{FF2B5EF4-FFF2-40B4-BE49-F238E27FC236}">
                <a16:creationId xmlns:a16="http://schemas.microsoft.com/office/drawing/2014/main" id="{8416DDC1-5B63-3D28-6592-B169DFBAC106}"/>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92309CE2-7996-8978-D792-15D3D58F9041}"/>
              </a:ext>
            </a:extLst>
          </p:cNvPr>
          <p:cNvSpPr>
            <a:spLocks noGrp="1"/>
          </p:cNvSpPr>
          <p:nvPr>
            <p:ph type="sldNum" sz="quarter" idx="12"/>
          </p:nvPr>
        </p:nvSpPr>
        <p:spPr/>
        <p:txBody>
          <a:bodyPr/>
          <a:lstStyle/>
          <a:p>
            <a:fld id="{2522FA39-C406-4577-A5FC-72E8A2C03AF2}" type="slidenum">
              <a:rPr lang="en-CA" smtClean="0"/>
              <a:t>‹#›</a:t>
            </a:fld>
            <a:endParaRPr lang="en-CA" dirty="0"/>
          </a:p>
        </p:txBody>
      </p:sp>
    </p:spTree>
    <p:extLst>
      <p:ext uri="{BB962C8B-B14F-4D97-AF65-F5344CB8AC3E}">
        <p14:creationId xmlns:p14="http://schemas.microsoft.com/office/powerpoint/2010/main" val="1222891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9F1D2-8956-F3AF-EDB0-67DA39A3808C}"/>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3EA3CCE3-1828-8D40-C4BB-0E45B1C106B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CD5F8C09-9D51-6AEC-BB3F-AD66CC92E08A}"/>
              </a:ext>
            </a:extLst>
          </p:cNvPr>
          <p:cNvSpPr>
            <a:spLocks noGrp="1"/>
          </p:cNvSpPr>
          <p:nvPr>
            <p:ph type="dt" sz="half" idx="10"/>
          </p:nvPr>
        </p:nvSpPr>
        <p:spPr/>
        <p:txBody>
          <a:bodyPr/>
          <a:lstStyle/>
          <a:p>
            <a:fld id="{E708C8F3-1DE2-4786-9691-8A44BED6D5FD}" type="datetimeFigureOut">
              <a:rPr lang="en-CA" smtClean="0"/>
              <a:t>2025-05-12</a:t>
            </a:fld>
            <a:endParaRPr lang="en-CA" dirty="0"/>
          </a:p>
        </p:txBody>
      </p:sp>
      <p:sp>
        <p:nvSpPr>
          <p:cNvPr id="5" name="Footer Placeholder 4">
            <a:extLst>
              <a:ext uri="{FF2B5EF4-FFF2-40B4-BE49-F238E27FC236}">
                <a16:creationId xmlns:a16="http://schemas.microsoft.com/office/drawing/2014/main" id="{6FB4DF11-7E88-0FF2-2A02-C233B825A16C}"/>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54BC966D-BE7B-87A5-7AB3-8E8D692A82F0}"/>
              </a:ext>
            </a:extLst>
          </p:cNvPr>
          <p:cNvSpPr>
            <a:spLocks noGrp="1"/>
          </p:cNvSpPr>
          <p:nvPr>
            <p:ph type="sldNum" sz="quarter" idx="12"/>
          </p:nvPr>
        </p:nvSpPr>
        <p:spPr/>
        <p:txBody>
          <a:bodyPr/>
          <a:lstStyle/>
          <a:p>
            <a:fld id="{2522FA39-C406-4577-A5FC-72E8A2C03AF2}" type="slidenum">
              <a:rPr lang="en-CA" smtClean="0"/>
              <a:t>‹#›</a:t>
            </a:fld>
            <a:endParaRPr lang="en-CA" dirty="0"/>
          </a:p>
        </p:txBody>
      </p:sp>
    </p:spTree>
    <p:extLst>
      <p:ext uri="{BB962C8B-B14F-4D97-AF65-F5344CB8AC3E}">
        <p14:creationId xmlns:p14="http://schemas.microsoft.com/office/powerpoint/2010/main" val="37322131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C1399A-17FC-FC6F-4E99-2766A560259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468A7E6-D1E4-7E7E-C1B6-6458660E1C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E184ABC-3F23-800C-84F3-4B775CCE88DF}"/>
              </a:ext>
            </a:extLst>
          </p:cNvPr>
          <p:cNvSpPr>
            <a:spLocks noGrp="1"/>
          </p:cNvSpPr>
          <p:nvPr>
            <p:ph type="dt" sz="half" idx="10"/>
          </p:nvPr>
        </p:nvSpPr>
        <p:spPr/>
        <p:txBody>
          <a:bodyPr/>
          <a:lstStyle/>
          <a:p>
            <a:fld id="{E708C8F3-1DE2-4786-9691-8A44BED6D5FD}" type="datetimeFigureOut">
              <a:rPr lang="en-CA" smtClean="0"/>
              <a:t>2025-05-12</a:t>
            </a:fld>
            <a:endParaRPr lang="en-CA" dirty="0"/>
          </a:p>
        </p:txBody>
      </p:sp>
      <p:sp>
        <p:nvSpPr>
          <p:cNvPr id="5" name="Footer Placeholder 4">
            <a:extLst>
              <a:ext uri="{FF2B5EF4-FFF2-40B4-BE49-F238E27FC236}">
                <a16:creationId xmlns:a16="http://schemas.microsoft.com/office/drawing/2014/main" id="{CB7F41AD-37A7-0CAD-F55A-38988C0368F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6A26064E-49B7-8BBD-6E31-8B50BA186FD1}"/>
              </a:ext>
            </a:extLst>
          </p:cNvPr>
          <p:cNvSpPr>
            <a:spLocks noGrp="1"/>
          </p:cNvSpPr>
          <p:nvPr>
            <p:ph type="sldNum" sz="quarter" idx="12"/>
          </p:nvPr>
        </p:nvSpPr>
        <p:spPr/>
        <p:txBody>
          <a:bodyPr/>
          <a:lstStyle/>
          <a:p>
            <a:fld id="{2522FA39-C406-4577-A5FC-72E8A2C03AF2}" type="slidenum">
              <a:rPr lang="en-CA" smtClean="0"/>
              <a:t>‹#›</a:t>
            </a:fld>
            <a:endParaRPr lang="en-CA" dirty="0"/>
          </a:p>
        </p:txBody>
      </p:sp>
    </p:spTree>
    <p:extLst>
      <p:ext uri="{BB962C8B-B14F-4D97-AF65-F5344CB8AC3E}">
        <p14:creationId xmlns:p14="http://schemas.microsoft.com/office/powerpoint/2010/main" val="1718208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54847-BA2C-1E48-27DB-1F165C26D7EC}"/>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C67E1A0D-6AF1-6E30-5C6A-C4834FA67E7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668C464-E891-F26E-B204-4CB0ABD0971E}"/>
              </a:ext>
            </a:extLst>
          </p:cNvPr>
          <p:cNvSpPr>
            <a:spLocks noGrp="1"/>
          </p:cNvSpPr>
          <p:nvPr>
            <p:ph type="dt" sz="half" idx="10"/>
          </p:nvPr>
        </p:nvSpPr>
        <p:spPr/>
        <p:txBody>
          <a:bodyPr/>
          <a:lstStyle/>
          <a:p>
            <a:fld id="{E708C8F3-1DE2-4786-9691-8A44BED6D5FD}" type="datetimeFigureOut">
              <a:rPr lang="en-CA" smtClean="0"/>
              <a:t>2025-05-12</a:t>
            </a:fld>
            <a:endParaRPr lang="en-CA" dirty="0"/>
          </a:p>
        </p:txBody>
      </p:sp>
      <p:sp>
        <p:nvSpPr>
          <p:cNvPr id="5" name="Footer Placeholder 4">
            <a:extLst>
              <a:ext uri="{FF2B5EF4-FFF2-40B4-BE49-F238E27FC236}">
                <a16:creationId xmlns:a16="http://schemas.microsoft.com/office/drawing/2014/main" id="{E1F5B9BA-7254-9342-D55C-1567B2EB5A65}"/>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041207DB-63D9-710A-7EAB-ED81FF87DA88}"/>
              </a:ext>
            </a:extLst>
          </p:cNvPr>
          <p:cNvSpPr>
            <a:spLocks noGrp="1"/>
          </p:cNvSpPr>
          <p:nvPr>
            <p:ph type="sldNum" sz="quarter" idx="12"/>
          </p:nvPr>
        </p:nvSpPr>
        <p:spPr/>
        <p:txBody>
          <a:bodyPr/>
          <a:lstStyle/>
          <a:p>
            <a:fld id="{2522FA39-C406-4577-A5FC-72E8A2C03AF2}" type="slidenum">
              <a:rPr lang="en-CA" smtClean="0"/>
              <a:t>‹#›</a:t>
            </a:fld>
            <a:endParaRPr lang="en-CA" dirty="0"/>
          </a:p>
        </p:txBody>
      </p:sp>
    </p:spTree>
    <p:extLst>
      <p:ext uri="{BB962C8B-B14F-4D97-AF65-F5344CB8AC3E}">
        <p14:creationId xmlns:p14="http://schemas.microsoft.com/office/powerpoint/2010/main" val="2363084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808D6-483E-792A-0417-862773494F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89C451A8-1CB9-D2FF-4E05-D6F52F78249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AF14DD2-4D08-7575-29AC-9DF2A6159CD3}"/>
              </a:ext>
            </a:extLst>
          </p:cNvPr>
          <p:cNvSpPr>
            <a:spLocks noGrp="1"/>
          </p:cNvSpPr>
          <p:nvPr>
            <p:ph type="dt" sz="half" idx="10"/>
          </p:nvPr>
        </p:nvSpPr>
        <p:spPr/>
        <p:txBody>
          <a:bodyPr/>
          <a:lstStyle/>
          <a:p>
            <a:fld id="{E708C8F3-1DE2-4786-9691-8A44BED6D5FD}" type="datetimeFigureOut">
              <a:rPr lang="en-CA" smtClean="0"/>
              <a:t>2025-05-12</a:t>
            </a:fld>
            <a:endParaRPr lang="en-CA" dirty="0"/>
          </a:p>
        </p:txBody>
      </p:sp>
      <p:sp>
        <p:nvSpPr>
          <p:cNvPr id="5" name="Footer Placeholder 4">
            <a:extLst>
              <a:ext uri="{FF2B5EF4-FFF2-40B4-BE49-F238E27FC236}">
                <a16:creationId xmlns:a16="http://schemas.microsoft.com/office/drawing/2014/main" id="{C4B92969-048A-047D-C4BA-C0B7CBE6C16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7FCB056C-7F91-BB5E-B67B-5483B76874C5}"/>
              </a:ext>
            </a:extLst>
          </p:cNvPr>
          <p:cNvSpPr>
            <a:spLocks noGrp="1"/>
          </p:cNvSpPr>
          <p:nvPr>
            <p:ph type="sldNum" sz="quarter" idx="12"/>
          </p:nvPr>
        </p:nvSpPr>
        <p:spPr/>
        <p:txBody>
          <a:bodyPr/>
          <a:lstStyle/>
          <a:p>
            <a:fld id="{2522FA39-C406-4577-A5FC-72E8A2C03AF2}" type="slidenum">
              <a:rPr lang="en-CA" smtClean="0"/>
              <a:t>‹#›</a:t>
            </a:fld>
            <a:endParaRPr lang="en-CA" dirty="0"/>
          </a:p>
        </p:txBody>
      </p:sp>
    </p:spTree>
    <p:extLst>
      <p:ext uri="{BB962C8B-B14F-4D97-AF65-F5344CB8AC3E}">
        <p14:creationId xmlns:p14="http://schemas.microsoft.com/office/powerpoint/2010/main" val="21402870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08C37-11C8-A8A9-08A8-C97C5C8CEE4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A56627A2-F128-9C19-7544-AAF24EDDEE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C70DBD2D-EA98-FD66-231C-EBBFEDFD624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CCA47969-8F4B-6EDE-1885-608F843A0D05}"/>
              </a:ext>
            </a:extLst>
          </p:cNvPr>
          <p:cNvSpPr>
            <a:spLocks noGrp="1"/>
          </p:cNvSpPr>
          <p:nvPr>
            <p:ph type="dt" sz="half" idx="10"/>
          </p:nvPr>
        </p:nvSpPr>
        <p:spPr/>
        <p:txBody>
          <a:bodyPr/>
          <a:lstStyle/>
          <a:p>
            <a:fld id="{E708C8F3-1DE2-4786-9691-8A44BED6D5FD}" type="datetimeFigureOut">
              <a:rPr lang="en-CA" smtClean="0"/>
              <a:t>2025-05-12</a:t>
            </a:fld>
            <a:endParaRPr lang="en-CA" dirty="0"/>
          </a:p>
        </p:txBody>
      </p:sp>
      <p:sp>
        <p:nvSpPr>
          <p:cNvPr id="6" name="Footer Placeholder 5">
            <a:extLst>
              <a:ext uri="{FF2B5EF4-FFF2-40B4-BE49-F238E27FC236}">
                <a16:creationId xmlns:a16="http://schemas.microsoft.com/office/drawing/2014/main" id="{4552B48A-2185-96BC-35FF-3D4C939A3268}"/>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08CB08A9-F5D0-BD02-5B90-7D187A2A1B35}"/>
              </a:ext>
            </a:extLst>
          </p:cNvPr>
          <p:cNvSpPr>
            <a:spLocks noGrp="1"/>
          </p:cNvSpPr>
          <p:nvPr>
            <p:ph type="sldNum" sz="quarter" idx="12"/>
          </p:nvPr>
        </p:nvSpPr>
        <p:spPr/>
        <p:txBody>
          <a:bodyPr/>
          <a:lstStyle/>
          <a:p>
            <a:fld id="{2522FA39-C406-4577-A5FC-72E8A2C03AF2}" type="slidenum">
              <a:rPr lang="en-CA" smtClean="0"/>
              <a:t>‹#›</a:t>
            </a:fld>
            <a:endParaRPr lang="en-CA" dirty="0"/>
          </a:p>
        </p:txBody>
      </p:sp>
    </p:spTree>
    <p:extLst>
      <p:ext uri="{BB962C8B-B14F-4D97-AF65-F5344CB8AC3E}">
        <p14:creationId xmlns:p14="http://schemas.microsoft.com/office/powerpoint/2010/main" val="8467552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E85D3-B976-3A69-1EAD-1800F7712A2D}"/>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246239F4-0BF3-19FF-FC01-1A1AB39F29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93942CA-5E68-81A5-280D-5C22A932DE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AE71BC47-28C3-DDA9-3B5C-99CA17A2AD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E95334D-3067-26B3-A5B3-217F88C1C3D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E23C6E17-D426-7C69-7743-55E2E658057A}"/>
              </a:ext>
            </a:extLst>
          </p:cNvPr>
          <p:cNvSpPr>
            <a:spLocks noGrp="1"/>
          </p:cNvSpPr>
          <p:nvPr>
            <p:ph type="dt" sz="half" idx="10"/>
          </p:nvPr>
        </p:nvSpPr>
        <p:spPr/>
        <p:txBody>
          <a:bodyPr/>
          <a:lstStyle/>
          <a:p>
            <a:fld id="{E708C8F3-1DE2-4786-9691-8A44BED6D5FD}" type="datetimeFigureOut">
              <a:rPr lang="en-CA" smtClean="0"/>
              <a:t>2025-05-12</a:t>
            </a:fld>
            <a:endParaRPr lang="en-CA" dirty="0"/>
          </a:p>
        </p:txBody>
      </p:sp>
      <p:sp>
        <p:nvSpPr>
          <p:cNvPr id="8" name="Footer Placeholder 7">
            <a:extLst>
              <a:ext uri="{FF2B5EF4-FFF2-40B4-BE49-F238E27FC236}">
                <a16:creationId xmlns:a16="http://schemas.microsoft.com/office/drawing/2014/main" id="{FA4B8210-C4F0-9BA1-1C64-BA3CBC2AA280}"/>
              </a:ext>
            </a:extLst>
          </p:cNvPr>
          <p:cNvSpPr>
            <a:spLocks noGrp="1"/>
          </p:cNvSpPr>
          <p:nvPr>
            <p:ph type="ftr" sz="quarter" idx="11"/>
          </p:nvPr>
        </p:nvSpPr>
        <p:spPr/>
        <p:txBody>
          <a:bodyPr/>
          <a:lstStyle/>
          <a:p>
            <a:endParaRPr lang="en-CA" dirty="0"/>
          </a:p>
        </p:txBody>
      </p:sp>
      <p:sp>
        <p:nvSpPr>
          <p:cNvPr id="9" name="Slide Number Placeholder 8">
            <a:extLst>
              <a:ext uri="{FF2B5EF4-FFF2-40B4-BE49-F238E27FC236}">
                <a16:creationId xmlns:a16="http://schemas.microsoft.com/office/drawing/2014/main" id="{5E762265-D038-8525-BC6D-7F252F687D47}"/>
              </a:ext>
            </a:extLst>
          </p:cNvPr>
          <p:cNvSpPr>
            <a:spLocks noGrp="1"/>
          </p:cNvSpPr>
          <p:nvPr>
            <p:ph type="sldNum" sz="quarter" idx="12"/>
          </p:nvPr>
        </p:nvSpPr>
        <p:spPr/>
        <p:txBody>
          <a:bodyPr/>
          <a:lstStyle/>
          <a:p>
            <a:fld id="{2522FA39-C406-4577-A5FC-72E8A2C03AF2}" type="slidenum">
              <a:rPr lang="en-CA" smtClean="0"/>
              <a:t>‹#›</a:t>
            </a:fld>
            <a:endParaRPr lang="en-CA" dirty="0"/>
          </a:p>
        </p:txBody>
      </p:sp>
    </p:spTree>
    <p:extLst>
      <p:ext uri="{BB962C8B-B14F-4D97-AF65-F5344CB8AC3E}">
        <p14:creationId xmlns:p14="http://schemas.microsoft.com/office/powerpoint/2010/main" val="2861738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D9F07-1238-A0F1-9C91-BC8B59C8F309}"/>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0615E1ED-F829-F12E-083B-C7C3B5A9D3B3}"/>
              </a:ext>
            </a:extLst>
          </p:cNvPr>
          <p:cNvSpPr>
            <a:spLocks noGrp="1"/>
          </p:cNvSpPr>
          <p:nvPr>
            <p:ph type="dt" sz="half" idx="10"/>
          </p:nvPr>
        </p:nvSpPr>
        <p:spPr/>
        <p:txBody>
          <a:bodyPr/>
          <a:lstStyle/>
          <a:p>
            <a:fld id="{E708C8F3-1DE2-4786-9691-8A44BED6D5FD}" type="datetimeFigureOut">
              <a:rPr lang="en-CA" smtClean="0"/>
              <a:t>2025-05-12</a:t>
            </a:fld>
            <a:endParaRPr lang="en-CA" dirty="0"/>
          </a:p>
        </p:txBody>
      </p:sp>
      <p:sp>
        <p:nvSpPr>
          <p:cNvPr id="4" name="Footer Placeholder 3">
            <a:extLst>
              <a:ext uri="{FF2B5EF4-FFF2-40B4-BE49-F238E27FC236}">
                <a16:creationId xmlns:a16="http://schemas.microsoft.com/office/drawing/2014/main" id="{A76AEF24-10E5-AD45-457A-A04C989834C7}"/>
              </a:ext>
            </a:extLst>
          </p:cNvPr>
          <p:cNvSpPr>
            <a:spLocks noGrp="1"/>
          </p:cNvSpPr>
          <p:nvPr>
            <p:ph type="ftr" sz="quarter" idx="11"/>
          </p:nvPr>
        </p:nvSpPr>
        <p:spPr/>
        <p:txBody>
          <a:bodyPr/>
          <a:lstStyle/>
          <a:p>
            <a:endParaRPr lang="en-CA" dirty="0"/>
          </a:p>
        </p:txBody>
      </p:sp>
      <p:sp>
        <p:nvSpPr>
          <p:cNvPr id="5" name="Slide Number Placeholder 4">
            <a:extLst>
              <a:ext uri="{FF2B5EF4-FFF2-40B4-BE49-F238E27FC236}">
                <a16:creationId xmlns:a16="http://schemas.microsoft.com/office/drawing/2014/main" id="{C1AFF23C-E344-E473-6477-B2FBB7735057}"/>
              </a:ext>
            </a:extLst>
          </p:cNvPr>
          <p:cNvSpPr>
            <a:spLocks noGrp="1"/>
          </p:cNvSpPr>
          <p:nvPr>
            <p:ph type="sldNum" sz="quarter" idx="12"/>
          </p:nvPr>
        </p:nvSpPr>
        <p:spPr/>
        <p:txBody>
          <a:bodyPr/>
          <a:lstStyle/>
          <a:p>
            <a:fld id="{2522FA39-C406-4577-A5FC-72E8A2C03AF2}" type="slidenum">
              <a:rPr lang="en-CA" smtClean="0"/>
              <a:t>‹#›</a:t>
            </a:fld>
            <a:endParaRPr lang="en-CA" dirty="0"/>
          </a:p>
        </p:txBody>
      </p:sp>
    </p:spTree>
    <p:extLst>
      <p:ext uri="{BB962C8B-B14F-4D97-AF65-F5344CB8AC3E}">
        <p14:creationId xmlns:p14="http://schemas.microsoft.com/office/powerpoint/2010/main" val="24024279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C7DDAA-009A-6CE8-9D9C-9BF7AE3CDA17}"/>
              </a:ext>
            </a:extLst>
          </p:cNvPr>
          <p:cNvSpPr>
            <a:spLocks noGrp="1"/>
          </p:cNvSpPr>
          <p:nvPr>
            <p:ph type="dt" sz="half" idx="10"/>
          </p:nvPr>
        </p:nvSpPr>
        <p:spPr/>
        <p:txBody>
          <a:bodyPr/>
          <a:lstStyle/>
          <a:p>
            <a:fld id="{E708C8F3-1DE2-4786-9691-8A44BED6D5FD}" type="datetimeFigureOut">
              <a:rPr lang="en-CA" smtClean="0"/>
              <a:t>2025-05-12</a:t>
            </a:fld>
            <a:endParaRPr lang="en-CA" dirty="0"/>
          </a:p>
        </p:txBody>
      </p:sp>
      <p:sp>
        <p:nvSpPr>
          <p:cNvPr id="3" name="Footer Placeholder 2">
            <a:extLst>
              <a:ext uri="{FF2B5EF4-FFF2-40B4-BE49-F238E27FC236}">
                <a16:creationId xmlns:a16="http://schemas.microsoft.com/office/drawing/2014/main" id="{8AEB855E-E7A7-A81D-713E-794A52A988AC}"/>
              </a:ext>
            </a:extLst>
          </p:cNvPr>
          <p:cNvSpPr>
            <a:spLocks noGrp="1"/>
          </p:cNvSpPr>
          <p:nvPr>
            <p:ph type="ftr" sz="quarter" idx="11"/>
          </p:nvPr>
        </p:nvSpPr>
        <p:spPr/>
        <p:txBody>
          <a:bodyPr/>
          <a:lstStyle/>
          <a:p>
            <a:endParaRPr lang="en-CA" dirty="0"/>
          </a:p>
        </p:txBody>
      </p:sp>
      <p:sp>
        <p:nvSpPr>
          <p:cNvPr id="4" name="Slide Number Placeholder 3">
            <a:extLst>
              <a:ext uri="{FF2B5EF4-FFF2-40B4-BE49-F238E27FC236}">
                <a16:creationId xmlns:a16="http://schemas.microsoft.com/office/drawing/2014/main" id="{A8E91658-7D2A-D603-A1CB-B3B8A5323F8C}"/>
              </a:ext>
            </a:extLst>
          </p:cNvPr>
          <p:cNvSpPr>
            <a:spLocks noGrp="1"/>
          </p:cNvSpPr>
          <p:nvPr>
            <p:ph type="sldNum" sz="quarter" idx="12"/>
          </p:nvPr>
        </p:nvSpPr>
        <p:spPr/>
        <p:txBody>
          <a:bodyPr/>
          <a:lstStyle/>
          <a:p>
            <a:fld id="{2522FA39-C406-4577-A5FC-72E8A2C03AF2}" type="slidenum">
              <a:rPr lang="en-CA" smtClean="0"/>
              <a:t>‹#›</a:t>
            </a:fld>
            <a:endParaRPr lang="en-CA" dirty="0"/>
          </a:p>
        </p:txBody>
      </p:sp>
    </p:spTree>
    <p:extLst>
      <p:ext uri="{BB962C8B-B14F-4D97-AF65-F5344CB8AC3E}">
        <p14:creationId xmlns:p14="http://schemas.microsoft.com/office/powerpoint/2010/main" val="28764697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69FBD-756D-D00F-EFB3-13876873EF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1358084-F2BD-584C-3A94-30E39ADFBC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0BE0133D-CA68-5B5B-775F-A24E559D34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E44D86-D259-2DB5-6ADD-43D5C7ADE13F}"/>
              </a:ext>
            </a:extLst>
          </p:cNvPr>
          <p:cNvSpPr>
            <a:spLocks noGrp="1"/>
          </p:cNvSpPr>
          <p:nvPr>
            <p:ph type="dt" sz="half" idx="10"/>
          </p:nvPr>
        </p:nvSpPr>
        <p:spPr/>
        <p:txBody>
          <a:bodyPr/>
          <a:lstStyle/>
          <a:p>
            <a:fld id="{E708C8F3-1DE2-4786-9691-8A44BED6D5FD}" type="datetimeFigureOut">
              <a:rPr lang="en-CA" smtClean="0"/>
              <a:t>2025-05-12</a:t>
            </a:fld>
            <a:endParaRPr lang="en-CA" dirty="0"/>
          </a:p>
        </p:txBody>
      </p:sp>
      <p:sp>
        <p:nvSpPr>
          <p:cNvPr id="6" name="Footer Placeholder 5">
            <a:extLst>
              <a:ext uri="{FF2B5EF4-FFF2-40B4-BE49-F238E27FC236}">
                <a16:creationId xmlns:a16="http://schemas.microsoft.com/office/drawing/2014/main" id="{4E72247E-BE21-F8AE-614A-E762A2CDF7F4}"/>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3BC3EA35-BB6A-1149-6919-9CB1C23410C6}"/>
              </a:ext>
            </a:extLst>
          </p:cNvPr>
          <p:cNvSpPr>
            <a:spLocks noGrp="1"/>
          </p:cNvSpPr>
          <p:nvPr>
            <p:ph type="sldNum" sz="quarter" idx="12"/>
          </p:nvPr>
        </p:nvSpPr>
        <p:spPr/>
        <p:txBody>
          <a:bodyPr/>
          <a:lstStyle/>
          <a:p>
            <a:fld id="{2522FA39-C406-4577-A5FC-72E8A2C03AF2}" type="slidenum">
              <a:rPr lang="en-CA" smtClean="0"/>
              <a:t>‹#›</a:t>
            </a:fld>
            <a:endParaRPr lang="en-CA" dirty="0"/>
          </a:p>
        </p:txBody>
      </p:sp>
    </p:spTree>
    <p:extLst>
      <p:ext uri="{BB962C8B-B14F-4D97-AF65-F5344CB8AC3E}">
        <p14:creationId xmlns:p14="http://schemas.microsoft.com/office/powerpoint/2010/main" val="37366376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30B08-7A57-FE19-4552-D09D48CED5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3F5532ED-01F4-FEA1-2DE9-A55C86A6C01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a:extLst>
              <a:ext uri="{FF2B5EF4-FFF2-40B4-BE49-F238E27FC236}">
                <a16:creationId xmlns:a16="http://schemas.microsoft.com/office/drawing/2014/main" id="{D09A41AE-D071-B4AF-5C72-27D277B29F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01F2BB-CFE8-26A8-8F63-332E2E07B4EF}"/>
              </a:ext>
            </a:extLst>
          </p:cNvPr>
          <p:cNvSpPr>
            <a:spLocks noGrp="1"/>
          </p:cNvSpPr>
          <p:nvPr>
            <p:ph type="dt" sz="half" idx="10"/>
          </p:nvPr>
        </p:nvSpPr>
        <p:spPr/>
        <p:txBody>
          <a:bodyPr/>
          <a:lstStyle/>
          <a:p>
            <a:fld id="{E708C8F3-1DE2-4786-9691-8A44BED6D5FD}" type="datetimeFigureOut">
              <a:rPr lang="en-CA" smtClean="0"/>
              <a:t>2025-05-12</a:t>
            </a:fld>
            <a:endParaRPr lang="en-CA" dirty="0"/>
          </a:p>
        </p:txBody>
      </p:sp>
      <p:sp>
        <p:nvSpPr>
          <p:cNvPr id="6" name="Footer Placeholder 5">
            <a:extLst>
              <a:ext uri="{FF2B5EF4-FFF2-40B4-BE49-F238E27FC236}">
                <a16:creationId xmlns:a16="http://schemas.microsoft.com/office/drawing/2014/main" id="{4DB40AE0-392B-CC6C-62C2-76244CBF4523}"/>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B71AD3E7-B080-A142-5D2A-1EF0584BB37F}"/>
              </a:ext>
            </a:extLst>
          </p:cNvPr>
          <p:cNvSpPr>
            <a:spLocks noGrp="1"/>
          </p:cNvSpPr>
          <p:nvPr>
            <p:ph type="sldNum" sz="quarter" idx="12"/>
          </p:nvPr>
        </p:nvSpPr>
        <p:spPr/>
        <p:txBody>
          <a:bodyPr/>
          <a:lstStyle/>
          <a:p>
            <a:fld id="{2522FA39-C406-4577-A5FC-72E8A2C03AF2}" type="slidenum">
              <a:rPr lang="en-CA" smtClean="0"/>
              <a:t>‹#›</a:t>
            </a:fld>
            <a:endParaRPr lang="en-CA" dirty="0"/>
          </a:p>
        </p:txBody>
      </p:sp>
    </p:spTree>
    <p:extLst>
      <p:ext uri="{BB962C8B-B14F-4D97-AF65-F5344CB8AC3E}">
        <p14:creationId xmlns:p14="http://schemas.microsoft.com/office/powerpoint/2010/main" val="18212564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4E909AB-55A4-5957-1AB1-59229A8C9B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9D692CE3-53C1-1B74-1A56-1E76FD392D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9FF4BE9-4E61-50E7-53CB-FC7E8E0FE04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708C8F3-1DE2-4786-9691-8A44BED6D5FD}" type="datetimeFigureOut">
              <a:rPr lang="en-CA" smtClean="0"/>
              <a:t>2025-05-12</a:t>
            </a:fld>
            <a:endParaRPr lang="en-CA" dirty="0"/>
          </a:p>
        </p:txBody>
      </p:sp>
      <p:sp>
        <p:nvSpPr>
          <p:cNvPr id="5" name="Footer Placeholder 4">
            <a:extLst>
              <a:ext uri="{FF2B5EF4-FFF2-40B4-BE49-F238E27FC236}">
                <a16:creationId xmlns:a16="http://schemas.microsoft.com/office/drawing/2014/main" id="{C3F192C9-E322-AA71-AED9-EA4BABF9F2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A" dirty="0"/>
          </a:p>
        </p:txBody>
      </p:sp>
      <p:sp>
        <p:nvSpPr>
          <p:cNvPr id="6" name="Slide Number Placeholder 5">
            <a:extLst>
              <a:ext uri="{FF2B5EF4-FFF2-40B4-BE49-F238E27FC236}">
                <a16:creationId xmlns:a16="http://schemas.microsoft.com/office/drawing/2014/main" id="{3390BE9C-A3BC-94AF-0CCC-0363BC2ABC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522FA39-C406-4577-A5FC-72E8A2C03AF2}" type="slidenum">
              <a:rPr lang="en-CA" smtClean="0"/>
              <a:t>‹#›</a:t>
            </a:fld>
            <a:endParaRPr lang="en-CA" dirty="0"/>
          </a:p>
        </p:txBody>
      </p:sp>
    </p:spTree>
    <p:extLst>
      <p:ext uri="{BB962C8B-B14F-4D97-AF65-F5344CB8AC3E}">
        <p14:creationId xmlns:p14="http://schemas.microsoft.com/office/powerpoint/2010/main" val="19276445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87EA46A-C470-E96C-8390-93F2A6EA56BB}"/>
              </a:ext>
            </a:extLst>
          </p:cNvPr>
          <p:cNvSpPr>
            <a:spLocks noGrp="1"/>
          </p:cNvSpPr>
          <p:nvPr>
            <p:ph type="title"/>
          </p:nvPr>
        </p:nvSpPr>
        <p:spPr>
          <a:xfrm>
            <a:off x="7531610" y="365125"/>
            <a:ext cx="4327015" cy="1899912"/>
          </a:xfrm>
        </p:spPr>
        <p:txBody>
          <a:bodyPr vert="horz" lIns="91440" tIns="45720" rIns="91440" bIns="45720" rtlCol="0" anchor="ctr">
            <a:noAutofit/>
          </a:bodyPr>
          <a:lstStyle/>
          <a:p>
            <a:r>
              <a:rPr lang="en-US" dirty="0"/>
              <a:t>Using Generative AI to Aid in the Description of Historic Postcards</a:t>
            </a:r>
          </a:p>
        </p:txBody>
      </p:sp>
      <p:sp>
        <p:nvSpPr>
          <p:cNvPr id="3" name="Content Placeholder 2">
            <a:extLst>
              <a:ext uri="{FF2B5EF4-FFF2-40B4-BE49-F238E27FC236}">
                <a16:creationId xmlns:a16="http://schemas.microsoft.com/office/drawing/2014/main" id="{24C8C694-F2E8-9C88-F333-4D288B5C4DD8}"/>
              </a:ext>
            </a:extLst>
          </p:cNvPr>
          <p:cNvSpPr>
            <a:spLocks noGrp="1"/>
          </p:cNvSpPr>
          <p:nvPr>
            <p:ph sz="half" idx="1"/>
          </p:nvPr>
        </p:nvSpPr>
        <p:spPr>
          <a:xfrm>
            <a:off x="7599073" y="4592964"/>
            <a:ext cx="3822189" cy="3742762"/>
          </a:xfrm>
        </p:spPr>
        <p:txBody>
          <a:bodyPr vert="horz" lIns="91440" tIns="45720" rIns="91440" bIns="45720" rtlCol="0">
            <a:normAutofit/>
          </a:bodyPr>
          <a:lstStyle/>
          <a:p>
            <a:pPr marL="0" indent="0">
              <a:buNone/>
            </a:pPr>
            <a:r>
              <a:rPr lang="en-US" dirty="0"/>
              <a:t>Mike Ellis </a:t>
            </a:r>
            <a:r>
              <a:rPr lang="en-US" sz="2000" dirty="0"/>
              <a:t>MLIS, BSc, BA</a:t>
            </a:r>
            <a:endParaRPr lang="en-US" dirty="0"/>
          </a:p>
          <a:p>
            <a:pPr marL="0" indent="0">
              <a:buNone/>
            </a:pPr>
            <a:r>
              <a:rPr lang="en-US" sz="2000" dirty="0"/>
              <a:t>Digital Literacy and Virtual Services Librarian</a:t>
            </a:r>
          </a:p>
          <a:p>
            <a:pPr marL="0" indent="0">
              <a:buNone/>
            </a:pPr>
            <a:r>
              <a:rPr lang="en-US" sz="2000" dirty="0"/>
              <a:t>Winnipeg Public Library</a:t>
            </a:r>
          </a:p>
          <a:p>
            <a:pPr marL="0" indent="0">
              <a:buNone/>
            </a:pPr>
            <a:r>
              <a:rPr lang="en-US" sz="2000" dirty="0"/>
              <a:t>email: mellis@winnipeg.ca</a:t>
            </a:r>
          </a:p>
        </p:txBody>
      </p:sp>
      <p:sp>
        <p:nvSpPr>
          <p:cNvPr id="4" name="Content Placeholder 3">
            <a:extLst>
              <a:ext uri="{FF2B5EF4-FFF2-40B4-BE49-F238E27FC236}">
                <a16:creationId xmlns:a16="http://schemas.microsoft.com/office/drawing/2014/main" id="{96DE70CB-21E4-ADB5-25A6-27DB431AAF5F}"/>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14993195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315348F-C3DD-1DBB-4ED8-FA93793462BC}"/>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5C580DD1-CD58-1B07-C788-C461FAA409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2E34DA9-863F-26ED-28EC-E0A51AFE4878}"/>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l="4694" r="4694"/>
          <a:stretch/>
        </p:blipFill>
        <p:spPr bwMode="auto">
          <a:xfrm>
            <a:off x="0" y="10"/>
            <a:ext cx="10653573" cy="7555822"/>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62828B79-634F-BCC2-F411-A2D869969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E36A424-5FD9-1F14-9007-C451759FCDEE}"/>
              </a:ext>
            </a:extLst>
          </p:cNvPr>
          <p:cNvSpPr>
            <a:spLocks noGrp="1"/>
          </p:cNvSpPr>
          <p:nvPr>
            <p:ph type="title"/>
          </p:nvPr>
        </p:nvSpPr>
        <p:spPr>
          <a:xfrm>
            <a:off x="7531610" y="365125"/>
            <a:ext cx="3003040" cy="1899912"/>
          </a:xfrm>
        </p:spPr>
        <p:txBody>
          <a:bodyPr vert="horz" lIns="91440" tIns="45720" rIns="91440" bIns="45720" rtlCol="0" anchor="ctr">
            <a:normAutofit/>
          </a:bodyPr>
          <a:lstStyle/>
          <a:p>
            <a:r>
              <a:rPr lang="en-US" sz="4000" dirty="0"/>
              <a:t>Experiments Pre-2016</a:t>
            </a:r>
          </a:p>
        </p:txBody>
      </p:sp>
      <p:sp>
        <p:nvSpPr>
          <p:cNvPr id="5" name="Content Placeholder 2">
            <a:extLst>
              <a:ext uri="{FF2B5EF4-FFF2-40B4-BE49-F238E27FC236}">
                <a16:creationId xmlns:a16="http://schemas.microsoft.com/office/drawing/2014/main" id="{E49AE524-09FD-199F-55EA-2A229F04CCBD}"/>
              </a:ext>
            </a:extLst>
          </p:cNvPr>
          <p:cNvSpPr txBox="1">
            <a:spLocks/>
          </p:cNvSpPr>
          <p:nvPr/>
        </p:nvSpPr>
        <p:spPr>
          <a:xfrm>
            <a:off x="7684010" y="2586601"/>
            <a:ext cx="3822189" cy="374276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AI description: “A toboggan” *</a:t>
            </a:r>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r>
              <a:rPr lang="en-US" sz="2000" dirty="0"/>
              <a:t>* recreation</a:t>
            </a:r>
          </a:p>
        </p:txBody>
      </p:sp>
    </p:spTree>
    <p:extLst>
      <p:ext uri="{BB962C8B-B14F-4D97-AF65-F5344CB8AC3E}">
        <p14:creationId xmlns:p14="http://schemas.microsoft.com/office/powerpoint/2010/main" val="35744203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CF7DF80-E7B3-695A-F5EA-E6D3400964EC}"/>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7E8B1733-E570-4599-22C4-F81F322510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A920E3A-8955-6A6F-0840-2AC229FC531A}"/>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l="5280" r="5280"/>
          <a:stretch/>
        </p:blipFill>
        <p:spPr bwMode="auto">
          <a:xfrm>
            <a:off x="0" y="10"/>
            <a:ext cx="10653573" cy="7555822"/>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BE9F53A6-F374-9165-8E95-4A2536E7A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52FC4A9-0AFF-9A1F-E497-F43CEA267118}"/>
              </a:ext>
            </a:extLst>
          </p:cNvPr>
          <p:cNvSpPr>
            <a:spLocks noGrp="1"/>
          </p:cNvSpPr>
          <p:nvPr>
            <p:ph type="title"/>
          </p:nvPr>
        </p:nvSpPr>
        <p:spPr>
          <a:xfrm>
            <a:off x="7531610" y="365125"/>
            <a:ext cx="3003040" cy="1899912"/>
          </a:xfrm>
        </p:spPr>
        <p:txBody>
          <a:bodyPr vert="horz" lIns="91440" tIns="45720" rIns="91440" bIns="45720" rtlCol="0" anchor="ctr">
            <a:normAutofit/>
          </a:bodyPr>
          <a:lstStyle/>
          <a:p>
            <a:r>
              <a:rPr lang="en-US" sz="4000" dirty="0"/>
              <a:t>Experiments Pre-2016</a:t>
            </a:r>
          </a:p>
        </p:txBody>
      </p:sp>
      <p:sp>
        <p:nvSpPr>
          <p:cNvPr id="3" name="Content Placeholder 2">
            <a:extLst>
              <a:ext uri="{FF2B5EF4-FFF2-40B4-BE49-F238E27FC236}">
                <a16:creationId xmlns:a16="http://schemas.microsoft.com/office/drawing/2014/main" id="{E8381904-1967-C224-E72C-20C5B49BD3F5}"/>
              </a:ext>
            </a:extLst>
          </p:cNvPr>
          <p:cNvSpPr>
            <a:spLocks noGrp="1"/>
          </p:cNvSpPr>
          <p:nvPr>
            <p:ph sz="half" idx="1"/>
          </p:nvPr>
        </p:nvSpPr>
        <p:spPr>
          <a:xfrm>
            <a:off x="7531610" y="2434201"/>
            <a:ext cx="3822189" cy="3742762"/>
          </a:xfrm>
        </p:spPr>
        <p:txBody>
          <a:bodyPr vert="horz" lIns="91440" tIns="45720" rIns="91440" bIns="45720" rtlCol="0" anchor="t">
            <a:normAutofit/>
          </a:bodyPr>
          <a:lstStyle/>
          <a:p>
            <a:r>
              <a:rPr lang="en-US" sz="2000" dirty="0"/>
              <a:t>AI description: “A toboggan” *</a:t>
            </a:r>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r>
              <a:rPr lang="en-US" sz="2000" dirty="0"/>
              <a:t>* recreation</a:t>
            </a:r>
          </a:p>
        </p:txBody>
      </p:sp>
    </p:spTree>
    <p:extLst>
      <p:ext uri="{BB962C8B-B14F-4D97-AF65-F5344CB8AC3E}">
        <p14:creationId xmlns:p14="http://schemas.microsoft.com/office/powerpoint/2010/main" val="26537567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DA58833-DC5E-5245-C9C8-4850AA1FF094}"/>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67882F2C-A2B5-F4E4-257B-8AA3CCFB74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B699F0DF-C830-ACB0-D005-C7FCDAAF75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729AA3A-672B-C908-63C4-7FA3D3875EF3}"/>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a:t>2016 Microsoft’s Machine Vision API</a:t>
            </a:r>
            <a:endParaRPr lang="en-US" sz="4000" dirty="0"/>
          </a:p>
        </p:txBody>
      </p:sp>
      <p:sp>
        <p:nvSpPr>
          <p:cNvPr id="3" name="Content Placeholder 2">
            <a:extLst>
              <a:ext uri="{FF2B5EF4-FFF2-40B4-BE49-F238E27FC236}">
                <a16:creationId xmlns:a16="http://schemas.microsoft.com/office/drawing/2014/main" id="{CD4C5451-44C3-ECBC-6A56-A0F66BE81D32}"/>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Early signs of usefulness</a:t>
            </a:r>
          </a:p>
          <a:p>
            <a:r>
              <a:rPr lang="en-US" sz="2000" dirty="0"/>
              <a:t>However, lack of depth or sophistication</a:t>
            </a:r>
          </a:p>
        </p:txBody>
      </p:sp>
      <p:pic>
        <p:nvPicPr>
          <p:cNvPr id="6" name="Picture 5">
            <a:extLst>
              <a:ext uri="{FF2B5EF4-FFF2-40B4-BE49-F238E27FC236}">
                <a16:creationId xmlns:a16="http://schemas.microsoft.com/office/drawing/2014/main" id="{FF88DAC4-5FDE-4A83-1C32-2003B1474B44}"/>
              </a:ext>
            </a:extLst>
          </p:cNvPr>
          <p:cNvPicPr>
            <a:picLocks noChangeAspect="1"/>
          </p:cNvPicPr>
          <p:nvPr/>
        </p:nvPicPr>
        <p:blipFill>
          <a:blip r:embed="rId2"/>
          <a:stretch>
            <a:fillRect/>
          </a:stretch>
        </p:blipFill>
        <p:spPr>
          <a:xfrm>
            <a:off x="89539" y="2603500"/>
            <a:ext cx="7439025" cy="4114800"/>
          </a:xfrm>
          <a:prstGeom prst="rect">
            <a:avLst/>
          </a:prstGeom>
        </p:spPr>
      </p:pic>
    </p:spTree>
    <p:extLst>
      <p:ext uri="{BB962C8B-B14F-4D97-AF65-F5344CB8AC3E}">
        <p14:creationId xmlns:p14="http://schemas.microsoft.com/office/powerpoint/2010/main" val="21551689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A101291-8E18-7916-B413-CA908309EA13}"/>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5970BC22-CACE-FD43-24CB-08F53C330C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E9C355E5-0C96-DDB1-F87F-3989240AE1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F2BB3BF-070C-D7C0-4F2A-6850DD40CD2A}"/>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a:t>2016 Microsoft’s Machine Vision API</a:t>
            </a:r>
            <a:endParaRPr lang="en-US" sz="4000" dirty="0"/>
          </a:p>
        </p:txBody>
      </p:sp>
      <p:sp>
        <p:nvSpPr>
          <p:cNvPr id="3" name="Content Placeholder 2">
            <a:extLst>
              <a:ext uri="{FF2B5EF4-FFF2-40B4-BE49-F238E27FC236}">
                <a16:creationId xmlns:a16="http://schemas.microsoft.com/office/drawing/2014/main" id="{A6610598-9B86-3A4B-2199-88F6735F1252}"/>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Early signs of usefulness</a:t>
            </a:r>
          </a:p>
          <a:p>
            <a:r>
              <a:rPr lang="en-US" sz="2000" dirty="0"/>
              <a:t>However, lack of depth or sophistication</a:t>
            </a:r>
          </a:p>
        </p:txBody>
      </p:sp>
      <p:pic>
        <p:nvPicPr>
          <p:cNvPr id="1026" name="Picture 2" descr="I think it's a train crossing a bridge over a river. ">
            <a:extLst>
              <a:ext uri="{FF2B5EF4-FFF2-40B4-BE49-F238E27FC236}">
                <a16:creationId xmlns:a16="http://schemas.microsoft.com/office/drawing/2014/main" id="{4A0F138A-CA7B-37A3-979F-1460B94194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633" y="206374"/>
            <a:ext cx="7332367" cy="5089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68821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0E601FC-A940-9D41-EB42-52AAAD728F17}"/>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A8F8F8C7-7932-23B3-87C6-8AD90C1B17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AA2E7181-C9D4-108D-53D5-90EBB072E4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46AC91D-FE3F-EFB5-75C1-0D9526BD3B1C}"/>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a:t>2016 Microsoft’s Machine Vision API</a:t>
            </a:r>
            <a:endParaRPr lang="en-US" sz="4000" dirty="0"/>
          </a:p>
        </p:txBody>
      </p:sp>
      <p:sp>
        <p:nvSpPr>
          <p:cNvPr id="3" name="Content Placeholder 2">
            <a:extLst>
              <a:ext uri="{FF2B5EF4-FFF2-40B4-BE49-F238E27FC236}">
                <a16:creationId xmlns:a16="http://schemas.microsoft.com/office/drawing/2014/main" id="{00627541-00F3-8EFB-5876-C41ADF4C81F1}"/>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Early signs of usefulness</a:t>
            </a:r>
          </a:p>
          <a:p>
            <a:r>
              <a:rPr lang="en-US" sz="2000" dirty="0"/>
              <a:t>However, lack of depth or sophistication</a:t>
            </a:r>
          </a:p>
        </p:txBody>
      </p:sp>
      <p:pic>
        <p:nvPicPr>
          <p:cNvPr id="5" name="Picture 4">
            <a:extLst>
              <a:ext uri="{FF2B5EF4-FFF2-40B4-BE49-F238E27FC236}">
                <a16:creationId xmlns:a16="http://schemas.microsoft.com/office/drawing/2014/main" id="{CDE35172-39B7-B439-90F7-DF2F7E2CAFB6}"/>
              </a:ext>
            </a:extLst>
          </p:cNvPr>
          <p:cNvPicPr>
            <a:picLocks noChangeAspect="1"/>
          </p:cNvPicPr>
          <p:nvPr/>
        </p:nvPicPr>
        <p:blipFill>
          <a:blip r:embed="rId2"/>
          <a:stretch>
            <a:fillRect/>
          </a:stretch>
        </p:blipFill>
        <p:spPr>
          <a:xfrm>
            <a:off x="165100" y="139700"/>
            <a:ext cx="7066978" cy="5736183"/>
          </a:xfrm>
          <a:prstGeom prst="rect">
            <a:avLst/>
          </a:prstGeom>
        </p:spPr>
      </p:pic>
    </p:spTree>
    <p:extLst>
      <p:ext uri="{BB962C8B-B14F-4D97-AF65-F5344CB8AC3E}">
        <p14:creationId xmlns:p14="http://schemas.microsoft.com/office/powerpoint/2010/main" val="5210284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D2D58F8-5360-B401-AB2D-7C941463827C}"/>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DAD30EEC-0E31-8781-A122-43E58548A6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B84143E8-0772-EEBA-F2AC-DD6E5EDAE1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428DAC2-F3F0-A10F-AF33-209367432F49}"/>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a:t>2016 Microsoft’s Machine Vision API</a:t>
            </a:r>
            <a:endParaRPr lang="en-US" sz="4000" dirty="0"/>
          </a:p>
        </p:txBody>
      </p:sp>
      <p:sp>
        <p:nvSpPr>
          <p:cNvPr id="3" name="Content Placeholder 2">
            <a:extLst>
              <a:ext uri="{FF2B5EF4-FFF2-40B4-BE49-F238E27FC236}">
                <a16:creationId xmlns:a16="http://schemas.microsoft.com/office/drawing/2014/main" id="{5A2FE79E-EBA0-C60E-6573-F619EC0149F8}"/>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Early signs of usefulness</a:t>
            </a:r>
          </a:p>
          <a:p>
            <a:r>
              <a:rPr lang="en-US" sz="2000" dirty="0"/>
              <a:t>However, lack of depth or sophistication</a:t>
            </a:r>
          </a:p>
        </p:txBody>
      </p:sp>
      <p:pic>
        <p:nvPicPr>
          <p:cNvPr id="8" name="Picture 7">
            <a:extLst>
              <a:ext uri="{FF2B5EF4-FFF2-40B4-BE49-F238E27FC236}">
                <a16:creationId xmlns:a16="http://schemas.microsoft.com/office/drawing/2014/main" id="{458DE9C6-8204-15EE-A053-BAA86BEA32CD}"/>
              </a:ext>
            </a:extLst>
          </p:cNvPr>
          <p:cNvPicPr>
            <a:picLocks noChangeAspect="1"/>
          </p:cNvPicPr>
          <p:nvPr/>
        </p:nvPicPr>
        <p:blipFill>
          <a:blip r:embed="rId2"/>
          <a:stretch>
            <a:fillRect/>
          </a:stretch>
        </p:blipFill>
        <p:spPr>
          <a:xfrm>
            <a:off x="164307" y="1447800"/>
            <a:ext cx="7088961" cy="5292725"/>
          </a:xfrm>
          <a:prstGeom prst="rect">
            <a:avLst/>
          </a:prstGeom>
        </p:spPr>
      </p:pic>
    </p:spTree>
    <p:extLst>
      <p:ext uri="{BB962C8B-B14F-4D97-AF65-F5344CB8AC3E}">
        <p14:creationId xmlns:p14="http://schemas.microsoft.com/office/powerpoint/2010/main" val="32072811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B296CC2-345B-5569-C01C-A50B04E9E97A}"/>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75A37DF5-DA1A-D99B-0321-DE704ADC5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5946B697-880C-8739-A5ED-88117F0D0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2F9E158-A34E-FF54-3B67-198E40369541}"/>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2016 Microsoft’s Machine Vision API</a:t>
            </a:r>
          </a:p>
        </p:txBody>
      </p:sp>
      <p:sp>
        <p:nvSpPr>
          <p:cNvPr id="3" name="Content Placeholder 2">
            <a:extLst>
              <a:ext uri="{FF2B5EF4-FFF2-40B4-BE49-F238E27FC236}">
                <a16:creationId xmlns:a16="http://schemas.microsoft.com/office/drawing/2014/main" id="{66561B39-D46D-BA53-1FD1-6DBC9BFA43A1}"/>
              </a:ext>
            </a:extLst>
          </p:cNvPr>
          <p:cNvSpPr>
            <a:spLocks noGrp="1"/>
          </p:cNvSpPr>
          <p:nvPr>
            <p:ph sz="half" idx="1"/>
          </p:nvPr>
        </p:nvSpPr>
        <p:spPr>
          <a:xfrm>
            <a:off x="7531610" y="2497117"/>
            <a:ext cx="3822189" cy="3247007"/>
          </a:xfrm>
        </p:spPr>
        <p:txBody>
          <a:bodyPr vert="horz" lIns="91440" tIns="45720" rIns="91440" bIns="45720" rtlCol="0" anchor="t">
            <a:normAutofit/>
          </a:bodyPr>
          <a:lstStyle/>
          <a:p>
            <a:r>
              <a:rPr lang="en-US" sz="2000" dirty="0"/>
              <a:t>Image to text worked on hand-printing… if the text was black.</a:t>
            </a:r>
          </a:p>
          <a:p>
            <a:r>
              <a:rPr lang="en-US" sz="2000" dirty="0"/>
              <a:t>Wrote script to send cards to Microsoft and pre-fill title for cataloguer</a:t>
            </a:r>
          </a:p>
          <a:p>
            <a:r>
              <a:rPr lang="en-US" sz="2000" dirty="0"/>
              <a:t>Cataloguer reported correcting errors took more time than manual transcription </a:t>
            </a:r>
          </a:p>
        </p:txBody>
      </p:sp>
      <p:pic>
        <p:nvPicPr>
          <p:cNvPr id="4" name="Picture 3" descr="A screenshot of a photo&#10;&#10;AI-generated content may be incorrect.">
            <a:extLst>
              <a:ext uri="{FF2B5EF4-FFF2-40B4-BE49-F238E27FC236}">
                <a16:creationId xmlns:a16="http://schemas.microsoft.com/office/drawing/2014/main" id="{EEF4E685-8DC0-C963-9291-87D66C1FFF53}"/>
              </a:ext>
            </a:extLst>
          </p:cNvPr>
          <p:cNvPicPr>
            <a:picLocks noChangeAspect="1"/>
          </p:cNvPicPr>
          <p:nvPr/>
        </p:nvPicPr>
        <p:blipFill>
          <a:blip r:embed="rId2"/>
          <a:stretch>
            <a:fillRect/>
          </a:stretch>
        </p:blipFill>
        <p:spPr>
          <a:xfrm>
            <a:off x="244192" y="201721"/>
            <a:ext cx="5419725" cy="3009900"/>
          </a:xfrm>
          <a:prstGeom prst="rect">
            <a:avLst/>
          </a:prstGeom>
        </p:spPr>
      </p:pic>
      <p:pic>
        <p:nvPicPr>
          <p:cNvPr id="5" name="Picture 4" descr="A screenshot of a video game&#10;&#10;AI-generated content may be incorrect.">
            <a:extLst>
              <a:ext uri="{FF2B5EF4-FFF2-40B4-BE49-F238E27FC236}">
                <a16:creationId xmlns:a16="http://schemas.microsoft.com/office/drawing/2014/main" id="{AF2CE27A-1B52-819F-5DBE-EB7E05B2D672}"/>
              </a:ext>
            </a:extLst>
          </p:cNvPr>
          <p:cNvPicPr>
            <a:picLocks noChangeAspect="1"/>
          </p:cNvPicPr>
          <p:nvPr/>
        </p:nvPicPr>
        <p:blipFill>
          <a:blip r:embed="rId3"/>
          <a:stretch>
            <a:fillRect/>
          </a:stretch>
        </p:blipFill>
        <p:spPr>
          <a:xfrm>
            <a:off x="242366" y="3222255"/>
            <a:ext cx="5381625" cy="2981325"/>
          </a:xfrm>
          <a:prstGeom prst="rect">
            <a:avLst/>
          </a:prstGeom>
        </p:spPr>
      </p:pic>
    </p:spTree>
    <p:extLst>
      <p:ext uri="{BB962C8B-B14F-4D97-AF65-F5344CB8AC3E}">
        <p14:creationId xmlns:p14="http://schemas.microsoft.com/office/powerpoint/2010/main" val="1342184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D444B3B-F7CD-E3BB-E5D0-57428B6E2D8C}"/>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BC800C32-6D41-131E-DB46-59937439B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8373B84F-32AF-230E-E2F2-2D2DAFCBF0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BCA713-D276-379B-ACD1-34F04D5AB64F}"/>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GPT-4 Breakthrough</a:t>
            </a:r>
          </a:p>
        </p:txBody>
      </p:sp>
      <p:sp>
        <p:nvSpPr>
          <p:cNvPr id="3" name="Content Placeholder 2">
            <a:extLst>
              <a:ext uri="{FF2B5EF4-FFF2-40B4-BE49-F238E27FC236}">
                <a16:creationId xmlns:a16="http://schemas.microsoft.com/office/drawing/2014/main" id="{117678C7-8528-1711-039D-8E3E9BB60DD6}"/>
              </a:ext>
            </a:extLst>
          </p:cNvPr>
          <p:cNvSpPr>
            <a:spLocks noGrp="1"/>
          </p:cNvSpPr>
          <p:nvPr>
            <p:ph sz="half" idx="1"/>
          </p:nvPr>
        </p:nvSpPr>
        <p:spPr>
          <a:xfrm>
            <a:off x="7531610" y="2434201"/>
            <a:ext cx="3822189" cy="3742762"/>
          </a:xfrm>
        </p:spPr>
        <p:txBody>
          <a:bodyPr vert="horz" lIns="91440" tIns="45720" rIns="91440" bIns="45720" rtlCol="0" anchor="t">
            <a:normAutofit/>
          </a:bodyPr>
          <a:lstStyle/>
          <a:p>
            <a:r>
              <a:rPr lang="en-US" sz="2000" dirty="0"/>
              <a:t>2023: GPT-4 introduced</a:t>
            </a:r>
          </a:p>
          <a:p>
            <a:r>
              <a:rPr lang="en-US" sz="2000" dirty="0"/>
              <a:t>Testing </a:t>
            </a:r>
            <a:r>
              <a:rPr lang="en-US" sz="2000" dirty="0">
                <a:latin typeface="Wide Latin" panose="020A0A07050505020404" pitchFamily="18" charset="0"/>
              </a:rPr>
              <a:t> </a:t>
            </a:r>
            <a:r>
              <a:rPr lang="en-US" sz="2000" dirty="0">
                <a:latin typeface="Wide Latin" panose="020A0A07050505020404" pitchFamily="18" charset="0"/>
                <a:sym typeface="Wingdings 3" panose="05040102010807070707" pitchFamily="18" charset="2"/>
              </a:rPr>
              <a:t> </a:t>
            </a:r>
            <a:r>
              <a:rPr lang="en-US" sz="2000" dirty="0"/>
              <a:t>reasonably accurate, useful results</a:t>
            </a:r>
          </a:p>
          <a:p>
            <a:r>
              <a:rPr lang="en-US" sz="2000" dirty="0"/>
              <a:t>Built automated description workflow</a:t>
            </a:r>
          </a:p>
        </p:txBody>
      </p:sp>
      <p:sp>
        <p:nvSpPr>
          <p:cNvPr id="4" name="Content Placeholder 3">
            <a:extLst>
              <a:ext uri="{FF2B5EF4-FFF2-40B4-BE49-F238E27FC236}">
                <a16:creationId xmlns:a16="http://schemas.microsoft.com/office/drawing/2014/main" id="{2475D058-E48A-3CD6-F51E-AB505DA618D5}"/>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20912829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92BBCAB-0441-198A-E873-9CDA2019C54A}"/>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A4A5B059-E40E-AD1D-E9A7-E289455DE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233A4D28-E0DC-0C1E-6A31-1DC11167E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20DDC5-42B3-662F-6215-2106064B7EE6}"/>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How To</a:t>
            </a:r>
          </a:p>
        </p:txBody>
      </p:sp>
      <p:sp>
        <p:nvSpPr>
          <p:cNvPr id="3" name="Content Placeholder 2">
            <a:extLst>
              <a:ext uri="{FF2B5EF4-FFF2-40B4-BE49-F238E27FC236}">
                <a16:creationId xmlns:a16="http://schemas.microsoft.com/office/drawing/2014/main" id="{3D36692C-B128-7A53-7C4E-4894583922A0}"/>
              </a:ext>
            </a:extLst>
          </p:cNvPr>
          <p:cNvSpPr>
            <a:spLocks noGrp="1"/>
          </p:cNvSpPr>
          <p:nvPr>
            <p:ph sz="half" idx="1"/>
          </p:nvPr>
        </p:nvSpPr>
        <p:spPr>
          <a:xfrm>
            <a:off x="7531610" y="2434201"/>
            <a:ext cx="3822189" cy="3742762"/>
          </a:xfrm>
        </p:spPr>
        <p:txBody>
          <a:bodyPr vert="horz" lIns="91440" tIns="45720" rIns="91440" bIns="45720" rtlCol="0" anchor="t">
            <a:normAutofit/>
          </a:bodyPr>
          <a:lstStyle/>
          <a:p>
            <a:r>
              <a:rPr lang="en-US" sz="2000" dirty="0"/>
              <a:t>Create OpenAI developer account (not free)</a:t>
            </a:r>
          </a:p>
          <a:p>
            <a:r>
              <a:rPr lang="en-US" sz="2000" dirty="0"/>
              <a:t>Write script to send each card image to OpenAI</a:t>
            </a:r>
          </a:p>
          <a:p>
            <a:pPr lvl="1"/>
            <a:r>
              <a:rPr lang="en-US" sz="1600" dirty="0"/>
              <a:t>Specify account key</a:t>
            </a:r>
          </a:p>
          <a:p>
            <a:pPr lvl="1"/>
            <a:r>
              <a:rPr lang="en-US" sz="1600" dirty="0"/>
              <a:t>Specify GPT version to use</a:t>
            </a:r>
          </a:p>
          <a:p>
            <a:pPr lvl="1"/>
            <a:r>
              <a:rPr lang="en-US" sz="1600" dirty="0"/>
              <a:t>Specify prompt </a:t>
            </a:r>
            <a:r>
              <a:rPr lang="en-US" sz="1600" b="1" dirty="0"/>
              <a:t>*</a:t>
            </a:r>
          </a:p>
          <a:p>
            <a:r>
              <a:rPr lang="en-US" sz="2000" dirty="0"/>
              <a:t>Receive, convert, and save response.</a:t>
            </a:r>
          </a:p>
        </p:txBody>
      </p:sp>
      <p:sp>
        <p:nvSpPr>
          <p:cNvPr id="4" name="Content Placeholder 3">
            <a:extLst>
              <a:ext uri="{FF2B5EF4-FFF2-40B4-BE49-F238E27FC236}">
                <a16:creationId xmlns:a16="http://schemas.microsoft.com/office/drawing/2014/main" id="{AC5BBFEA-2CA2-BE35-24A6-6E01A76FCC78}"/>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2944313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30F4783-6547-EB27-00A3-6461F82D2759}"/>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8D3E3C65-663D-BC53-A8AD-539ADC20DF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2E6A7759-011E-2263-A391-3EB7A49345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79B8E7-AC73-4C8F-9189-2CB9AF15DD30}"/>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Prompt “Engineering”</a:t>
            </a:r>
          </a:p>
        </p:txBody>
      </p:sp>
      <p:sp>
        <p:nvSpPr>
          <p:cNvPr id="3" name="Content Placeholder 2">
            <a:extLst>
              <a:ext uri="{FF2B5EF4-FFF2-40B4-BE49-F238E27FC236}">
                <a16:creationId xmlns:a16="http://schemas.microsoft.com/office/drawing/2014/main" id="{C251EBA0-5383-CA1B-6021-71C4DF0E3E53}"/>
              </a:ext>
            </a:extLst>
          </p:cNvPr>
          <p:cNvSpPr>
            <a:spLocks noGrp="1"/>
          </p:cNvSpPr>
          <p:nvPr>
            <p:ph sz="half" idx="1"/>
          </p:nvPr>
        </p:nvSpPr>
        <p:spPr>
          <a:xfrm>
            <a:off x="7531610" y="2434201"/>
            <a:ext cx="3822189" cy="3742762"/>
          </a:xfrm>
        </p:spPr>
        <p:txBody>
          <a:bodyPr vert="horz" lIns="91440" tIns="45720" rIns="91440" bIns="45720" rtlCol="0" anchor="t">
            <a:normAutofit/>
          </a:bodyPr>
          <a:lstStyle/>
          <a:p>
            <a:r>
              <a:rPr lang="en-US" sz="2000" dirty="0"/>
              <a:t>The prompt is never finished (probably)</a:t>
            </a:r>
          </a:p>
          <a:p>
            <a:r>
              <a:rPr lang="en-US" sz="2000" dirty="0"/>
              <a:t>Every additional request is another opportunity to discover a new problem</a:t>
            </a:r>
          </a:p>
          <a:p>
            <a:endParaRPr lang="en-US" sz="2000" dirty="0"/>
          </a:p>
        </p:txBody>
      </p:sp>
      <p:sp>
        <p:nvSpPr>
          <p:cNvPr id="4" name="Content Placeholder 3">
            <a:extLst>
              <a:ext uri="{FF2B5EF4-FFF2-40B4-BE49-F238E27FC236}">
                <a16:creationId xmlns:a16="http://schemas.microsoft.com/office/drawing/2014/main" id="{02932BCD-21BB-02B0-FC30-A298DD02DE62}"/>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1525767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870BA9E-B6C2-B493-EF2A-038D724013B7}"/>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F42DC33A-EB9D-42E9-B1D4-B589FCCDE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C6080E1B-28AA-0614-D111-30915577F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4503CDE-1994-C6F0-FAB0-44DCE945152B}"/>
              </a:ext>
            </a:extLst>
          </p:cNvPr>
          <p:cNvSpPr>
            <a:spLocks noGrp="1"/>
          </p:cNvSpPr>
          <p:nvPr>
            <p:ph type="title"/>
          </p:nvPr>
        </p:nvSpPr>
        <p:spPr>
          <a:xfrm>
            <a:off x="7531610" y="365125"/>
            <a:ext cx="4469890" cy="1899912"/>
          </a:xfrm>
        </p:spPr>
        <p:txBody>
          <a:bodyPr vert="horz" lIns="91440" tIns="45720" rIns="91440" bIns="45720" rtlCol="0" anchor="ctr">
            <a:normAutofit/>
          </a:bodyPr>
          <a:lstStyle/>
          <a:p>
            <a:r>
              <a:rPr lang="en-US" sz="4000" dirty="0" err="1"/>
              <a:t>PastForward</a:t>
            </a:r>
            <a:br>
              <a:rPr lang="en-US" sz="4000" dirty="0"/>
            </a:br>
            <a:r>
              <a:rPr lang="en-US" sz="3200" dirty="0"/>
              <a:t>WPL’s</a:t>
            </a:r>
            <a:br>
              <a:rPr lang="en-US" sz="3200" dirty="0"/>
            </a:br>
            <a:r>
              <a:rPr lang="en-US" sz="3200" dirty="0"/>
              <a:t>Digital Repository</a:t>
            </a:r>
            <a:endParaRPr lang="en-US" sz="4000" dirty="0"/>
          </a:p>
        </p:txBody>
      </p:sp>
      <p:sp>
        <p:nvSpPr>
          <p:cNvPr id="3" name="Content Placeholder 2">
            <a:extLst>
              <a:ext uri="{FF2B5EF4-FFF2-40B4-BE49-F238E27FC236}">
                <a16:creationId xmlns:a16="http://schemas.microsoft.com/office/drawing/2014/main" id="{1CA35324-D3AF-2BAE-17D6-9D3229C21BCE}"/>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Began in 2012</a:t>
            </a:r>
          </a:p>
          <a:p>
            <a:r>
              <a:rPr lang="en-US" sz="2000" dirty="0"/>
              <a:t>Preserving materials of historical value</a:t>
            </a:r>
          </a:p>
          <a:p>
            <a:r>
              <a:rPr lang="en-US" sz="2000" dirty="0"/>
              <a:t>Public access to Winnipeg and Manitoba History</a:t>
            </a:r>
          </a:p>
        </p:txBody>
      </p:sp>
      <p:sp>
        <p:nvSpPr>
          <p:cNvPr id="4" name="TextBox 3">
            <a:extLst>
              <a:ext uri="{FF2B5EF4-FFF2-40B4-BE49-F238E27FC236}">
                <a16:creationId xmlns:a16="http://schemas.microsoft.com/office/drawing/2014/main" id="{24922689-1ED7-9845-66EB-33451E023A9E}"/>
              </a:ext>
            </a:extLst>
          </p:cNvPr>
          <p:cNvSpPr txBox="1"/>
          <p:nvPr/>
        </p:nvSpPr>
        <p:spPr>
          <a:xfrm>
            <a:off x="7467600" y="5963483"/>
            <a:ext cx="4533900" cy="523220"/>
          </a:xfrm>
          <a:prstGeom prst="rect">
            <a:avLst/>
          </a:prstGeom>
          <a:noFill/>
        </p:spPr>
        <p:txBody>
          <a:bodyPr wrap="square" rtlCol="0">
            <a:spAutoFit/>
          </a:bodyPr>
          <a:lstStyle/>
          <a:p>
            <a:r>
              <a:rPr lang="en-CA" sz="2800" dirty="0">
                <a:solidFill>
                  <a:schemeClr val="tx2">
                    <a:lumMod val="75000"/>
                    <a:lumOff val="25000"/>
                  </a:schemeClr>
                </a:solidFill>
              </a:rPr>
              <a:t>pastforward.winnipeg.ca</a:t>
            </a:r>
          </a:p>
        </p:txBody>
      </p:sp>
      <p:sp>
        <p:nvSpPr>
          <p:cNvPr id="5" name="Content Placeholder 4">
            <a:extLst>
              <a:ext uri="{FF2B5EF4-FFF2-40B4-BE49-F238E27FC236}">
                <a16:creationId xmlns:a16="http://schemas.microsoft.com/office/drawing/2014/main" id="{C65E7C0E-0BF6-A0A0-9F15-5D1D1CED17E0}"/>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29851203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EE176D3-528E-9A69-6EA4-10DC554ECB35}"/>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04919447-DC77-FE64-7335-FBFF9D7E0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9FF5CBF2-1A94-971D-6D2B-A29EBF3AA4D5}"/>
              </a:ext>
            </a:extLst>
          </p:cNvPr>
          <p:cNvPicPr>
            <a:picLocks noGrp="1" noChangeAspect="1" noChangeArrowheads="1"/>
          </p:cNvPicPr>
          <p:nvPr>
            <p:ph sz="half" idx="2"/>
          </p:nvPr>
        </p:nvPicPr>
        <p:blipFill>
          <a:blip r:embed="rId2">
            <a:alphaModFix amt="20000"/>
            <a:extLst>
              <a:ext uri="{28A0092B-C50C-407E-A947-70E740481C1C}">
                <a14:useLocalDpi xmlns:a14="http://schemas.microsoft.com/office/drawing/2010/main" val="0"/>
              </a:ext>
            </a:extLst>
          </a:blip>
          <a:srcRect r="596"/>
          <a:stretch/>
        </p:blipFill>
        <p:spPr bwMode="auto">
          <a:xfrm>
            <a:off x="0" y="10"/>
            <a:ext cx="10653573" cy="7555822"/>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B2830ABC-859D-A3DC-D6FC-AFD5B27576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C4B71F4-3C16-9091-1F2C-AF1360F73C49}"/>
              </a:ext>
            </a:extLst>
          </p:cNvPr>
          <p:cNvSpPr>
            <a:spLocks noGrp="1"/>
          </p:cNvSpPr>
          <p:nvPr>
            <p:ph sz="half" idx="1"/>
          </p:nvPr>
        </p:nvSpPr>
        <p:spPr>
          <a:xfrm>
            <a:off x="426459" y="531278"/>
            <a:ext cx="11339486" cy="6441775"/>
          </a:xfrm>
        </p:spPr>
        <p:txBody>
          <a:bodyPr vert="horz" lIns="91440" tIns="45720" rIns="91440" bIns="45720" rtlCol="0">
            <a:noAutofit/>
          </a:bodyPr>
          <a:lstStyle/>
          <a:p>
            <a:pPr marL="0" indent="0">
              <a:buNone/>
            </a:pPr>
            <a:r>
              <a:rPr lang="en-US" sz="840" b="1" dirty="0"/>
              <a:t>Attached is an image showing the front (left) and back (right) sides of an historic postcard. DESCRIBE USING ALL OF THE FOLLOWING (BUT LEAVE BLANK IF NOT KNOWN, **do not put in placeholders like unknown, not applicable, none identified). Use contextual clues like automobiles and clothing styles to help estimate date of creation. respond formatted as JSON. Much of the information is available at http://pastforward.winnipeg.ca including descriptions of cards with the same photos on them. You can use these when describing the subject of the photo, its location, etc.; but not title, serial number, or information from the back of the postcard, or especially not the identifier. Do not leave any fields out, especially identifier.</a:t>
            </a:r>
          </a:p>
          <a:p>
            <a:pPr marL="0" indent="0">
              <a:buNone/>
            </a:pPr>
            <a:r>
              <a:rPr lang="en-US" sz="840" dirty="0"/>
              <a:t>Complete: Yes</a:t>
            </a:r>
            <a:br>
              <a:rPr lang="en-US" sz="840" b="1" dirty="0"/>
            </a:br>
            <a:r>
              <a:rPr lang="en-US" sz="840" b="1" dirty="0"/>
              <a:t>Title: Either OCRed text from the front (without square brackets) or a short description you write (placed in square brackets). Do not put OCRed text in square brackets.</a:t>
            </a:r>
            <a:br>
              <a:rPr lang="en-US" sz="840" b="1" dirty="0"/>
            </a:br>
            <a:r>
              <a:rPr lang="en-US" sz="840" b="1" dirty="0"/>
              <a:t>Description: Your description of the image on the front card. Do not use flowery prose like, "It provides a glimpse into early 20th-century farming techniques." Do not use information from the title to augment your description. The description should only contain information that can be verified from the content of the image.</a:t>
            </a:r>
            <a:br>
              <a:rPr lang="en-US" sz="840" b="1" dirty="0"/>
            </a:br>
            <a:r>
              <a:rPr lang="en-US" sz="840" dirty="0"/>
              <a:t>Street View: leave blank</a:t>
            </a:r>
            <a:br>
              <a:rPr lang="en-US" sz="840" dirty="0"/>
            </a:br>
            <a:r>
              <a:rPr lang="en-US" sz="840" b="1" dirty="0"/>
              <a:t>Photographer: The photographer, if possible.</a:t>
            </a:r>
            <a:br>
              <a:rPr lang="en-US" sz="840" b="1" dirty="0"/>
            </a:br>
            <a:r>
              <a:rPr lang="en-US" sz="840" b="1" dirty="0"/>
              <a:t>Photography Studio: The photography studio, if possible.</a:t>
            </a:r>
            <a:br>
              <a:rPr lang="en-US" sz="840" b="1" dirty="0"/>
            </a:br>
            <a:r>
              <a:rPr lang="en-US" sz="840" b="1" dirty="0"/>
              <a:t>Sender: If the card was sent by someone, then this is their name.</a:t>
            </a:r>
            <a:br>
              <a:rPr lang="en-US" sz="840" b="1" dirty="0"/>
            </a:br>
            <a:r>
              <a:rPr lang="en-US" sz="840" b="1" dirty="0"/>
              <a:t>Recipient: If the card was sent to someone, then this is the recipient's name.</a:t>
            </a:r>
            <a:br>
              <a:rPr lang="en-US" sz="840" b="1" dirty="0"/>
            </a:br>
            <a:r>
              <a:rPr lang="en-US" sz="840" b="1" dirty="0"/>
              <a:t>Recipient Address: If the card was sent to someone, then their address.</a:t>
            </a:r>
            <a:br>
              <a:rPr lang="en-US" sz="840" b="1" dirty="0"/>
            </a:br>
            <a:r>
              <a:rPr lang="en-US" sz="840" b="1" dirty="0"/>
              <a:t>Portrait Subject: If the picture on the front is of a person, their name.</a:t>
            </a:r>
            <a:br>
              <a:rPr lang="en-US" sz="840" b="1" dirty="0"/>
            </a:br>
            <a:r>
              <a:rPr lang="en-US" sz="840" b="1" dirty="0"/>
              <a:t>Annotation: Additional notes or annotations on the card, after the card's main use (by collectors, etc.)</a:t>
            </a:r>
            <a:br>
              <a:rPr lang="en-US" sz="840" b="1" dirty="0"/>
            </a:br>
            <a:r>
              <a:rPr lang="en-US" sz="840" b="1" dirty="0"/>
              <a:t>Message: Transcription of any message written on the card. Do not try to preserve layout, particularly do not use \\n.</a:t>
            </a:r>
            <a:br>
              <a:rPr lang="en-US" sz="840" b="1" dirty="0"/>
            </a:br>
            <a:r>
              <a:rPr lang="en-US" sz="840" b="1" dirty="0"/>
              <a:t>Postal Data: Postmarks, postage stamps, and cancellation stamps. The lowest digits on a postmarks are typically the year either four digit or two. E.g., "Postmarks: CITY PROV. MMDD YY (or YYYY); Postage: [describe stamp]; [mention special advertising stamps]“</a:t>
            </a:r>
            <a:br>
              <a:rPr lang="en-US" sz="840" b="1" dirty="0"/>
            </a:br>
            <a:r>
              <a:rPr lang="en-US" sz="840" b="1" dirty="0"/>
              <a:t>Publisher: The publisher of the postcard.</a:t>
            </a:r>
            <a:br>
              <a:rPr lang="en-US" sz="840" b="1" dirty="0"/>
            </a:br>
            <a:r>
              <a:rPr lang="en-US" sz="840" b="1" dirty="0"/>
              <a:t>Publisher Location: Location of the publisher.</a:t>
            </a:r>
            <a:br>
              <a:rPr lang="en-US" sz="840" b="1" dirty="0"/>
            </a:br>
            <a:r>
              <a:rPr lang="en-US" sz="840" b="1" dirty="0"/>
              <a:t>Printer Location: Location of the printer.</a:t>
            </a:r>
            <a:br>
              <a:rPr lang="en-US" sz="840" b="1" dirty="0"/>
            </a:br>
            <a:r>
              <a:rPr lang="en-US" sz="840" b="1" dirty="0"/>
              <a:t>Serial Number: Serial number, if applicable.</a:t>
            </a:r>
            <a:br>
              <a:rPr lang="en-US" sz="840" b="1" dirty="0"/>
            </a:br>
            <a:r>
              <a:rPr lang="en-US" sz="840" b="1" dirty="0"/>
              <a:t>Date Mailed: Date the postcard was mailed. Use YYYY-MM-DD format. Do not use the square brackets here. This should be learned from the postmark, not a handwritten date in the message section.</a:t>
            </a:r>
            <a:br>
              <a:rPr lang="en-US" sz="840" b="1" dirty="0"/>
            </a:br>
            <a:r>
              <a:rPr lang="en-US" sz="840" b="1" dirty="0"/>
              <a:t>Physical Description: Physical description of the postcard. Estimate dimensions of the postcard based on 600dpi scan, give results in mm. Do not mention that it is based on the scan resolution.</a:t>
            </a:r>
            <a:br>
              <a:rPr lang="en-US" sz="840" b="1" dirty="0"/>
            </a:br>
            <a:r>
              <a:rPr lang="en-US" sz="840" b="1" dirty="0"/>
              <a:t>Identifier: {IDENTIFIER} </a:t>
            </a:r>
            <a:br>
              <a:rPr lang="en-US" sz="840" b="1" dirty="0"/>
            </a:br>
            <a:r>
              <a:rPr lang="en-US" sz="840" b="1" dirty="0"/>
              <a:t>Language: Language of the written message on the postcard.</a:t>
            </a:r>
            <a:br>
              <a:rPr lang="en-US" sz="840" b="1" dirty="0"/>
            </a:br>
            <a:r>
              <a:rPr lang="en-US" sz="840" b="1" dirty="0"/>
              <a:t>Historical Names: Historical names (famous people, former names of buildings or places, etc.) associated with the postcard.</a:t>
            </a:r>
            <a:br>
              <a:rPr lang="en-US" sz="840" b="1" dirty="0"/>
            </a:br>
            <a:r>
              <a:rPr lang="en-US" sz="840" b="1" dirty="0"/>
              <a:t>Signs and Banners: Descriptions of signs and banners in the image. Titles of the postcard are not included. Sign must be part of photo. Do all that you can recognize. Signs cannot be on the back of the card.</a:t>
            </a:r>
            <a:br>
              <a:rPr lang="en-US" sz="840" b="1" dirty="0"/>
            </a:br>
            <a:r>
              <a:rPr lang="en-US" sz="840" b="1" dirty="0"/>
              <a:t>Subject: Subjects of the photo using TGM controlled vocabulary, semicolon separated, with first letter of the first word in each subject capitalized. Note that ampersands are used instead the full word "and", the term is "Churches" not "Church buildings", and that there is no term "Streetcars" rather one uses "Street railroads" similarly, it isn't "Railway cars" but rather "Railroad cars". "Stairways" is used while "Staircases" is not. "Bands" is used, "Bands (Music)" is not. "Comic books" is used, "Comic books &amp; strips" is not.  Note that related terms are often combined, it's not "City halls" but it is "City &amp; town halls", if you have the functionality to verify that the entries are actually TGM terms then do so.</a:t>
            </a:r>
            <a:br>
              <a:rPr lang="en-US" sz="840" b="1" dirty="0"/>
            </a:br>
            <a:r>
              <a:rPr lang="en-US" sz="840" b="1" dirty="0"/>
              <a:t>Geography: Geographic coverage of the postcard like "Downtown, Winnipeg" or "Exchange District, Winnipeg". This is only for when there are photos or illustrations of actual places. It is not enough for a card to be titled, "Winnipeg," for it to get an entry here.</a:t>
            </a:r>
            <a:br>
              <a:rPr lang="en-US" sz="840" b="1" dirty="0"/>
            </a:br>
            <a:r>
              <a:rPr lang="en-US" sz="840" b="1" dirty="0"/>
              <a:t>Subject Address: Address of the subject like 123 Main Street, Winnipeg, Manitoba, Canada, H0H 0H0. This is only for when there are photos or illustrations of actual places. It is not enough for a card to be titled, "Winnipeg," for it to get an entry here.</a:t>
            </a:r>
            <a:br>
              <a:rPr lang="en-US" sz="840" b="1" dirty="0"/>
            </a:br>
            <a:r>
              <a:rPr lang="en-US" sz="840" b="1" dirty="0"/>
              <a:t>Geographic Coordinates: latitude and longitude of the subject. This is only for when there are photos or illustrations of actual places. It is not enough for a card to be titled, "Winnipeg," for it to get an entry here.</a:t>
            </a:r>
            <a:br>
              <a:rPr lang="en-US" sz="840" b="1" dirty="0"/>
            </a:br>
            <a:r>
              <a:rPr lang="en-US" sz="840" b="1" dirty="0"/>
              <a:t>Date Range: The earliest the photo could have been taken to the latest. Use postal information (must be younger than any dates stamped or written on card), clothing and automobile styles, and the presence of a building or combination of buildings.</a:t>
            </a:r>
            <a:br>
              <a:rPr lang="en-US" sz="840" b="1" dirty="0"/>
            </a:br>
            <a:r>
              <a:rPr lang="en-US" sz="840" b="1" dirty="0"/>
              <a:t>All Search Years: A semicolon-separated list of all years in the date range. E.g., 1901-1903 becomes 1901; 1902; 1903</a:t>
            </a:r>
            <a:br>
              <a:rPr lang="en-US" sz="840" b="1" dirty="0"/>
            </a:br>
            <a:r>
              <a:rPr lang="en-US" sz="840" dirty="0"/>
              <a:t>Type: Still image</a:t>
            </a:r>
            <a:br>
              <a:rPr lang="en-US" sz="840" dirty="0"/>
            </a:br>
            <a:r>
              <a:rPr lang="en-US" sz="840" dirty="0"/>
              <a:t>Format: Postcard</a:t>
            </a:r>
            <a:br>
              <a:rPr lang="en-US" sz="840" dirty="0"/>
            </a:br>
            <a:r>
              <a:rPr lang="en-US" sz="840" dirty="0"/>
              <a:t>Collector: Martin Berman</a:t>
            </a:r>
            <a:br>
              <a:rPr lang="en-US" sz="840" dirty="0"/>
            </a:br>
            <a:r>
              <a:rPr lang="en-US" sz="840" dirty="0"/>
              <a:t>Usage Statement: Public domain</a:t>
            </a:r>
            <a:br>
              <a:rPr lang="en-US" sz="840" dirty="0"/>
            </a:br>
            <a:r>
              <a:rPr lang="en-US" sz="840" dirty="0"/>
              <a:t>Digital Publisher: Winnipeg Public Library</a:t>
            </a:r>
            <a:br>
              <a:rPr lang="en-US" sz="840" dirty="0"/>
            </a:br>
            <a:r>
              <a:rPr lang="en-US" sz="840" b="1" dirty="0"/>
              <a:t>Binder: {BINDER}</a:t>
            </a:r>
            <a:br>
              <a:rPr lang="en-US" sz="840" dirty="0"/>
            </a:br>
            <a:r>
              <a:rPr lang="en-US" sz="840" dirty="0"/>
              <a:t>Type: Still image</a:t>
            </a:r>
            <a:br>
              <a:rPr lang="en-US" sz="840" dirty="0"/>
            </a:br>
            <a:r>
              <a:rPr lang="en-US" sz="840" dirty="0"/>
              <a:t>Format: Postcard</a:t>
            </a:r>
            <a:br>
              <a:rPr lang="en-US" sz="840" dirty="0"/>
            </a:br>
            <a:r>
              <a:rPr lang="en-US" sz="840" dirty="0"/>
              <a:t>Collector: Martin Berman</a:t>
            </a:r>
            <a:br>
              <a:rPr lang="en-US" sz="840" dirty="0"/>
            </a:br>
            <a:r>
              <a:rPr lang="en-US" sz="840" dirty="0"/>
              <a:t>Usage statement: Public domain</a:t>
            </a:r>
            <a:br>
              <a:rPr lang="en-US" sz="840" dirty="0"/>
            </a:br>
            <a:r>
              <a:rPr lang="en-US" sz="840" dirty="0"/>
              <a:t>Digital Publisher: Winnipeg Public Library</a:t>
            </a:r>
          </a:p>
        </p:txBody>
      </p:sp>
      <p:sp>
        <p:nvSpPr>
          <p:cNvPr id="6" name="TextBox 5">
            <a:extLst>
              <a:ext uri="{FF2B5EF4-FFF2-40B4-BE49-F238E27FC236}">
                <a16:creationId xmlns:a16="http://schemas.microsoft.com/office/drawing/2014/main" id="{21D3D42A-0C2A-19D7-56D8-D39EC15FA423}"/>
              </a:ext>
            </a:extLst>
          </p:cNvPr>
          <p:cNvSpPr txBox="1"/>
          <p:nvPr/>
        </p:nvSpPr>
        <p:spPr>
          <a:xfrm>
            <a:off x="426055" y="0"/>
            <a:ext cx="6184295" cy="646331"/>
          </a:xfrm>
          <a:prstGeom prst="rect">
            <a:avLst/>
          </a:prstGeom>
          <a:noFill/>
        </p:spPr>
        <p:txBody>
          <a:bodyPr wrap="square" rtlCol="0">
            <a:spAutoFit/>
          </a:bodyPr>
          <a:lstStyle/>
          <a:p>
            <a:r>
              <a:rPr lang="en-US" sz="3600" dirty="0"/>
              <a:t>Prompt (as of late 2024)</a:t>
            </a:r>
            <a:endParaRPr lang="en-CA" sz="3600" dirty="0"/>
          </a:p>
        </p:txBody>
      </p:sp>
    </p:spTree>
    <p:extLst>
      <p:ext uri="{BB962C8B-B14F-4D97-AF65-F5344CB8AC3E}">
        <p14:creationId xmlns:p14="http://schemas.microsoft.com/office/powerpoint/2010/main" val="31898029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3A88BE1-1033-9F51-29E6-6FA5F19308B4}"/>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A8E5960B-5584-4B03-18A7-CE27DC5D48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B50097A7-1575-937C-87A5-EDBCC1DDC663}"/>
              </a:ext>
            </a:extLst>
          </p:cNvPr>
          <p:cNvPicPr>
            <a:picLocks noGrp="1" noChangeAspect="1" noChangeArrowheads="1"/>
          </p:cNvPicPr>
          <p:nvPr>
            <p:ph sz="half" idx="2"/>
          </p:nvPr>
        </p:nvPicPr>
        <p:blipFill>
          <a:blip r:embed="rId2">
            <a:alphaModFix amt="20000"/>
            <a:extLst>
              <a:ext uri="{28A0092B-C50C-407E-A947-70E740481C1C}">
                <a14:useLocalDpi xmlns:a14="http://schemas.microsoft.com/office/drawing/2010/main" val="0"/>
              </a:ext>
            </a:extLst>
          </a:blip>
          <a:srcRect r="596"/>
          <a:stretch/>
        </p:blipFill>
        <p:spPr bwMode="auto">
          <a:xfrm>
            <a:off x="0" y="10"/>
            <a:ext cx="10653573" cy="7555822"/>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ED7A3851-5D95-0614-6773-7D38418992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A8803821-27F0-E18E-63BD-F38BB9857AF2}"/>
              </a:ext>
            </a:extLst>
          </p:cNvPr>
          <p:cNvSpPr>
            <a:spLocks noGrp="1"/>
          </p:cNvSpPr>
          <p:nvPr>
            <p:ph sz="half" idx="1"/>
          </p:nvPr>
        </p:nvSpPr>
        <p:spPr>
          <a:xfrm>
            <a:off x="430828" y="531278"/>
            <a:ext cx="11339486" cy="6441775"/>
          </a:xfrm>
        </p:spPr>
        <p:txBody>
          <a:bodyPr vert="horz" lIns="91440" tIns="45720" rIns="91440" bIns="45720" rtlCol="0" anchor="t">
            <a:noAutofit/>
          </a:bodyPr>
          <a:lstStyle/>
          <a:p>
            <a:pPr marL="0" indent="0">
              <a:buNone/>
            </a:pPr>
            <a:r>
              <a:rPr lang="en-US" sz="840" b="1" dirty="0"/>
              <a:t>Attached is an image showing the front (left) and back (right) sides of an historic postcard. DESCRIBE USING ALL OF THE FOLLOWING (</a:t>
            </a:r>
            <a:r>
              <a:rPr lang="en-US" sz="840" b="1" dirty="0">
                <a:solidFill>
                  <a:srgbClr val="FF0000"/>
                </a:solidFill>
              </a:rPr>
              <a:t>BUT LEAVE BLANK IF NOT KNOWN</a:t>
            </a:r>
            <a:r>
              <a:rPr lang="en-US" sz="840" b="1" dirty="0"/>
              <a:t>, **</a:t>
            </a:r>
            <a:r>
              <a:rPr lang="en-US" sz="840" b="1" dirty="0">
                <a:solidFill>
                  <a:srgbClr val="FF0000"/>
                </a:solidFill>
              </a:rPr>
              <a:t>do not put in placeholders like unknown, not applicable, none identified</a:t>
            </a:r>
            <a:r>
              <a:rPr lang="en-US" sz="840" b="1" dirty="0"/>
              <a:t>). Use contextual clues like automobiles and clothing styles to help estimate date of creation. Respond formatted as JSON. Much of the information is available at http://pastforward.winnipeg.ca including descriptions of cards with the same photos on them. You can use these when describing the subject of the photo, its location, etc.; </a:t>
            </a:r>
            <a:r>
              <a:rPr lang="en-US" sz="840" b="1" dirty="0">
                <a:solidFill>
                  <a:srgbClr val="FF0000"/>
                </a:solidFill>
              </a:rPr>
              <a:t>but not title, serial number, or information from the back of the postcard, or especially not the identifier. Do not leave any fields out, especially identifier</a:t>
            </a:r>
            <a:r>
              <a:rPr lang="en-US" sz="840" b="1" dirty="0"/>
              <a:t>.</a:t>
            </a:r>
          </a:p>
          <a:p>
            <a:pPr marL="0" indent="0">
              <a:buNone/>
            </a:pPr>
            <a:r>
              <a:rPr lang="en-US" sz="800" dirty="0"/>
              <a:t>Complete: Yes</a:t>
            </a:r>
            <a:br>
              <a:rPr lang="en-US" sz="800" b="1" dirty="0"/>
            </a:br>
            <a:r>
              <a:rPr lang="en-US" sz="800" b="1" dirty="0"/>
              <a:t>Title: Either OCRed text from the front (</a:t>
            </a:r>
            <a:r>
              <a:rPr lang="en-US" sz="800" b="1" dirty="0">
                <a:solidFill>
                  <a:srgbClr val="FF0000"/>
                </a:solidFill>
              </a:rPr>
              <a:t>without square brackets</a:t>
            </a:r>
            <a:r>
              <a:rPr lang="en-US" sz="800" b="1" dirty="0"/>
              <a:t>) or a short description you write (placed in square brackets). </a:t>
            </a:r>
            <a:r>
              <a:rPr lang="en-US" sz="800" b="1" dirty="0">
                <a:solidFill>
                  <a:srgbClr val="FF0000"/>
                </a:solidFill>
              </a:rPr>
              <a:t>Do not put OCRed text in square brackets</a:t>
            </a:r>
            <a:r>
              <a:rPr lang="en-US" sz="800" b="1" dirty="0"/>
              <a:t>.</a:t>
            </a:r>
            <a:br>
              <a:rPr lang="en-US" sz="800" b="1" dirty="0"/>
            </a:br>
            <a:r>
              <a:rPr lang="en-US" sz="800" b="1" dirty="0"/>
              <a:t>Description: Your description of the image on the front card. </a:t>
            </a:r>
            <a:r>
              <a:rPr lang="en-US" sz="800" b="1" dirty="0">
                <a:solidFill>
                  <a:srgbClr val="FF0000"/>
                </a:solidFill>
              </a:rPr>
              <a:t>Do not use flowery prose like, "It provides a glimpse into early 20th-century farming techniques." Do not use information from the title to augment your description. The description should only contain information that can be verified from the content of the image.</a:t>
            </a:r>
            <a:br>
              <a:rPr lang="en-US" sz="800" b="1" dirty="0"/>
            </a:br>
            <a:r>
              <a:rPr lang="en-US" sz="800" dirty="0"/>
              <a:t>Street View: leave blank</a:t>
            </a:r>
            <a:br>
              <a:rPr lang="en-US" sz="800" dirty="0"/>
            </a:br>
            <a:r>
              <a:rPr lang="en-US" sz="800" b="1" dirty="0"/>
              <a:t>Photographer: The photographer, if possible.</a:t>
            </a:r>
            <a:br>
              <a:rPr lang="en-US" sz="800" b="1" dirty="0"/>
            </a:br>
            <a:r>
              <a:rPr lang="en-US" sz="800" b="1" dirty="0"/>
              <a:t>Photography Studio: The photography studio, if possible.</a:t>
            </a:r>
            <a:br>
              <a:rPr lang="en-US" sz="800" b="1" dirty="0"/>
            </a:br>
            <a:r>
              <a:rPr lang="en-US" sz="800" b="1" dirty="0"/>
              <a:t>Sender: If the card was sent by someone, then this is their name.</a:t>
            </a:r>
            <a:br>
              <a:rPr lang="en-US" sz="800" b="1" dirty="0"/>
            </a:br>
            <a:r>
              <a:rPr lang="en-US" sz="800" b="1" dirty="0"/>
              <a:t>Recipient: If the card was sent to someone, then this is the recipient's name.</a:t>
            </a:r>
            <a:br>
              <a:rPr lang="en-US" sz="800" b="1" dirty="0"/>
            </a:br>
            <a:r>
              <a:rPr lang="en-US" sz="800" b="1" dirty="0"/>
              <a:t>Recipient Address: If the card was sent to someone, then their address.</a:t>
            </a:r>
            <a:br>
              <a:rPr lang="en-US" sz="800" b="1" dirty="0"/>
            </a:br>
            <a:r>
              <a:rPr lang="en-US" sz="800" b="1" dirty="0"/>
              <a:t>Portrait Subject: If the picture on the front is of a person, their name.</a:t>
            </a:r>
            <a:br>
              <a:rPr lang="en-US" sz="800" b="1" dirty="0"/>
            </a:br>
            <a:r>
              <a:rPr lang="en-US" sz="800" b="1" dirty="0"/>
              <a:t>Annotation: Additional notes or annotations on the card, after the card's main use (by collectors, etc.)</a:t>
            </a:r>
            <a:br>
              <a:rPr lang="en-US" sz="800" b="1" dirty="0"/>
            </a:br>
            <a:r>
              <a:rPr lang="en-US" sz="800" b="1" dirty="0"/>
              <a:t>Message: Transcription of any message written on the card. </a:t>
            </a:r>
            <a:r>
              <a:rPr lang="en-US" sz="800" b="1" dirty="0">
                <a:solidFill>
                  <a:srgbClr val="FF0000"/>
                </a:solidFill>
              </a:rPr>
              <a:t>Do not try to preserve layout, particularly do not use \n.</a:t>
            </a:r>
            <a:br>
              <a:rPr lang="en-US" sz="800" b="1" dirty="0"/>
            </a:br>
            <a:r>
              <a:rPr lang="en-US" sz="800" b="1" dirty="0"/>
              <a:t>Postal Data: Postmarks, postage stamps, and cancellation stamps. The lowest digits on a postmarks are typically the year either four digit or two. E.g., "Postmarks: CITY PROV. MMDD YY (or YYYY); Postage: [describe stamp]; [mention special advertising stamps]“</a:t>
            </a:r>
            <a:br>
              <a:rPr lang="en-US" sz="800" b="1" dirty="0"/>
            </a:br>
            <a:r>
              <a:rPr lang="en-US" sz="800" b="1" dirty="0"/>
              <a:t>Publisher: The publisher of the postcard.</a:t>
            </a:r>
            <a:br>
              <a:rPr lang="en-US" sz="800" b="1" dirty="0"/>
            </a:br>
            <a:r>
              <a:rPr lang="en-US" sz="800" b="1" dirty="0"/>
              <a:t>Publisher Location: Location of the publisher.</a:t>
            </a:r>
            <a:br>
              <a:rPr lang="en-US" sz="800" b="1" dirty="0"/>
            </a:br>
            <a:r>
              <a:rPr lang="en-US" sz="800" b="1" dirty="0"/>
              <a:t>Printer Location: Location of the printer.</a:t>
            </a:r>
            <a:br>
              <a:rPr lang="en-US" sz="800" b="1" dirty="0"/>
            </a:br>
            <a:r>
              <a:rPr lang="en-US" sz="800" b="1" dirty="0"/>
              <a:t>Serial Number: Serial number, if applicable.</a:t>
            </a:r>
            <a:br>
              <a:rPr lang="en-US" sz="800" b="1" dirty="0"/>
            </a:br>
            <a:r>
              <a:rPr lang="en-US" sz="800" b="1" dirty="0"/>
              <a:t>Date Mailed: Date the postcard was mailed. </a:t>
            </a:r>
            <a:r>
              <a:rPr lang="en-US" sz="800" b="1" dirty="0">
                <a:solidFill>
                  <a:srgbClr val="FF0000"/>
                </a:solidFill>
              </a:rPr>
              <a:t>Use YYYY-MM-DD format. Do not use the square brackets here. This should be learned from the postmark, not a handwritten date in the message section.</a:t>
            </a:r>
            <a:br>
              <a:rPr lang="en-US" sz="800" b="1" dirty="0"/>
            </a:br>
            <a:r>
              <a:rPr lang="en-US" sz="800" b="1" dirty="0"/>
              <a:t>Physical Description: Physical description of the postcard. Estimate dimensions of the postcard based on 600dpi scan, give results in mm. </a:t>
            </a:r>
            <a:r>
              <a:rPr lang="en-US" sz="800" b="1" dirty="0">
                <a:solidFill>
                  <a:srgbClr val="FF0000"/>
                </a:solidFill>
              </a:rPr>
              <a:t>Do not mention that it is based on the scan resolution.</a:t>
            </a:r>
            <a:br>
              <a:rPr lang="en-US" sz="800" b="1" dirty="0"/>
            </a:br>
            <a:r>
              <a:rPr lang="en-US" sz="800" b="1" dirty="0"/>
              <a:t>Identifier: {IDENTIFIER} </a:t>
            </a:r>
            <a:br>
              <a:rPr lang="en-US" sz="800" b="1" dirty="0"/>
            </a:br>
            <a:r>
              <a:rPr lang="en-US" sz="800" b="1" dirty="0"/>
              <a:t>Language: Language of the written message on the postcard.</a:t>
            </a:r>
            <a:br>
              <a:rPr lang="en-US" sz="800" b="1" dirty="0"/>
            </a:br>
            <a:r>
              <a:rPr lang="en-US" sz="800" b="1" dirty="0"/>
              <a:t>Historical Names: Historical names (famous people, former names of buildings or places, etc.) associated with the postcard.</a:t>
            </a:r>
            <a:br>
              <a:rPr lang="en-US" sz="800" b="1" dirty="0"/>
            </a:br>
            <a:r>
              <a:rPr lang="en-US" sz="800" b="1" dirty="0"/>
              <a:t>Signs and Banners: Descriptions of signs and banners in the image. </a:t>
            </a:r>
            <a:r>
              <a:rPr lang="en-US" sz="800" b="1" dirty="0">
                <a:solidFill>
                  <a:srgbClr val="FF0000"/>
                </a:solidFill>
              </a:rPr>
              <a:t>Titles of the postcard are not included</a:t>
            </a:r>
            <a:r>
              <a:rPr lang="en-US" sz="800" b="1" dirty="0"/>
              <a:t>. </a:t>
            </a:r>
            <a:r>
              <a:rPr lang="en-US" sz="800" b="1" dirty="0">
                <a:solidFill>
                  <a:srgbClr val="FF0000"/>
                </a:solidFill>
              </a:rPr>
              <a:t>Sign must be part of photo. Do all that you can recognize. Signs cannot be on the back of the card</a:t>
            </a:r>
            <a:r>
              <a:rPr lang="en-US" sz="800" b="1" dirty="0"/>
              <a:t>.</a:t>
            </a:r>
            <a:br>
              <a:rPr lang="en-US" sz="800" b="1" dirty="0"/>
            </a:br>
            <a:r>
              <a:rPr lang="en-US" sz="800" b="1" dirty="0"/>
              <a:t>Subject: Subjects of the photo using TGM controlled vocabulary, semicolon separated, with first letter of the first word in each subject capitalized. </a:t>
            </a:r>
            <a:r>
              <a:rPr lang="en-US" sz="800" b="1" dirty="0">
                <a:solidFill>
                  <a:srgbClr val="FF0000"/>
                </a:solidFill>
              </a:rPr>
              <a:t>Note that ampersands are used instead the full word "and", </a:t>
            </a:r>
            <a:r>
              <a:rPr lang="en-US" sz="800" b="1" dirty="0"/>
              <a:t>the term is </a:t>
            </a:r>
            <a:r>
              <a:rPr lang="en-US" sz="800" b="1" dirty="0">
                <a:solidFill>
                  <a:srgbClr val="FF0000"/>
                </a:solidFill>
              </a:rPr>
              <a:t>"Churches" not "Church buildings"</a:t>
            </a:r>
            <a:r>
              <a:rPr lang="en-US" sz="800" b="1" dirty="0"/>
              <a:t>, and </a:t>
            </a:r>
            <a:r>
              <a:rPr lang="en-US" sz="800" b="1" dirty="0">
                <a:solidFill>
                  <a:srgbClr val="FF0000"/>
                </a:solidFill>
              </a:rPr>
              <a:t>that there is no term "Streetcars" rather one uses "Street railroads"</a:t>
            </a:r>
            <a:r>
              <a:rPr lang="en-US" sz="800" b="1" dirty="0"/>
              <a:t> similarly, it </a:t>
            </a:r>
            <a:r>
              <a:rPr lang="en-US" sz="800" b="1" dirty="0">
                <a:solidFill>
                  <a:srgbClr val="FF0000"/>
                </a:solidFill>
              </a:rPr>
              <a:t>isn't "Railway cars" but rather "Railroad cars"</a:t>
            </a:r>
            <a:r>
              <a:rPr lang="en-US" sz="800" b="1" dirty="0"/>
              <a:t>. </a:t>
            </a:r>
            <a:r>
              <a:rPr lang="en-US" sz="800" b="1" dirty="0">
                <a:solidFill>
                  <a:srgbClr val="FF0000"/>
                </a:solidFill>
              </a:rPr>
              <a:t>"Stairways" is used while "Staircases" is not. "Bands" is used, "Bands (Music)" is not</a:t>
            </a:r>
            <a:r>
              <a:rPr lang="en-US" sz="800" b="1" dirty="0"/>
              <a:t>. </a:t>
            </a:r>
            <a:r>
              <a:rPr lang="en-US" sz="800" b="1" dirty="0">
                <a:solidFill>
                  <a:srgbClr val="FF0000"/>
                </a:solidFill>
              </a:rPr>
              <a:t>"Comic books" is used, "Comic books &amp; strips" is not</a:t>
            </a:r>
            <a:r>
              <a:rPr lang="en-US" sz="800" b="1" dirty="0"/>
              <a:t>.  </a:t>
            </a:r>
            <a:r>
              <a:rPr lang="en-US" sz="800" b="1" dirty="0">
                <a:solidFill>
                  <a:srgbClr val="FF0000"/>
                </a:solidFill>
              </a:rPr>
              <a:t>Note that related terms are often combined, it's not "City halls" but it is "City &amp; town halls"</a:t>
            </a:r>
            <a:r>
              <a:rPr lang="en-US" sz="800" b="1" dirty="0"/>
              <a:t>, if you have the functionality to verify that the entries are actually TGM terms then do so.</a:t>
            </a:r>
            <a:br>
              <a:rPr lang="en-US" sz="800" b="1" dirty="0"/>
            </a:br>
            <a:r>
              <a:rPr lang="en-US" sz="800" b="1" dirty="0"/>
              <a:t>Geography: Geographic coverage of the postcard like "Downtown, Winnipeg" or "Exchange District, Winnipeg". This is only for when there are photos or illustrations of actual places. </a:t>
            </a:r>
            <a:r>
              <a:rPr lang="en-US" sz="800" b="1" dirty="0">
                <a:solidFill>
                  <a:srgbClr val="FF0000"/>
                </a:solidFill>
              </a:rPr>
              <a:t>It is not enough for a card to be titled, "Winnipeg," for it to get an entry here</a:t>
            </a:r>
            <a:r>
              <a:rPr lang="en-US" sz="800" b="1" dirty="0"/>
              <a:t>.</a:t>
            </a:r>
            <a:br>
              <a:rPr lang="en-US" sz="800" b="1" dirty="0"/>
            </a:br>
            <a:r>
              <a:rPr lang="en-US" sz="800" b="1" dirty="0"/>
              <a:t>Subject Address: Address of the subject like 123 Main Street, Winnipeg, Manitoba, Canada, H0H 0H0</a:t>
            </a:r>
            <a:r>
              <a:rPr lang="en-US" sz="800" b="1" dirty="0">
                <a:solidFill>
                  <a:srgbClr val="FF0000"/>
                </a:solidFill>
              </a:rPr>
              <a:t>. This is only for when there are photos or illustrations of actual places. It is not enough for a card to be titled, "Winnipeg," for it to get an entry here.</a:t>
            </a:r>
            <a:br>
              <a:rPr lang="en-US" sz="800" b="1" dirty="0"/>
            </a:br>
            <a:r>
              <a:rPr lang="en-US" sz="800" b="1" dirty="0"/>
              <a:t>Geographic Coordinates: latitude and longitude of the subject</a:t>
            </a:r>
            <a:r>
              <a:rPr lang="en-US" sz="800" b="1" dirty="0">
                <a:solidFill>
                  <a:srgbClr val="FF0000"/>
                </a:solidFill>
              </a:rPr>
              <a:t>. This is only for when there are photos or illustrations of actual places. It is not enough for a card to be titled, "Winnipeg," for it to get an entry here.</a:t>
            </a:r>
            <a:br>
              <a:rPr lang="en-US" sz="800" b="1" dirty="0"/>
            </a:br>
            <a:r>
              <a:rPr lang="en-US" sz="800" b="1" dirty="0"/>
              <a:t>Date Range: The earliest the photo could have been taken to the latest. Use postal information (must be younger than any dates stamped or written on card), clothing and automobile styles, and the presence of a building or combination of buildings.</a:t>
            </a:r>
            <a:br>
              <a:rPr lang="en-US" sz="800" b="1" dirty="0"/>
            </a:br>
            <a:r>
              <a:rPr lang="en-US" sz="800" b="1" dirty="0"/>
              <a:t>All Search Years: A semicolon-separated list of all years in the date range. E.g., 1901-1903 becomes 1901; 1902; 1903</a:t>
            </a:r>
            <a:br>
              <a:rPr lang="en-US" sz="800" b="1" dirty="0"/>
            </a:br>
            <a:r>
              <a:rPr lang="en-US" sz="800" dirty="0"/>
              <a:t>Type: Still image</a:t>
            </a:r>
            <a:br>
              <a:rPr lang="en-US" sz="800" dirty="0"/>
            </a:br>
            <a:r>
              <a:rPr lang="en-US" sz="800" dirty="0"/>
              <a:t>Format: Postcard</a:t>
            </a:r>
            <a:br>
              <a:rPr lang="en-US" sz="800" dirty="0"/>
            </a:br>
            <a:r>
              <a:rPr lang="en-US" sz="800" dirty="0"/>
              <a:t>Collector: Martin Berman</a:t>
            </a:r>
            <a:br>
              <a:rPr lang="en-US" sz="800" dirty="0"/>
            </a:br>
            <a:r>
              <a:rPr lang="en-US" sz="800" dirty="0"/>
              <a:t>Usage Statement: Public domain</a:t>
            </a:r>
            <a:br>
              <a:rPr lang="en-US" sz="800" dirty="0"/>
            </a:br>
            <a:r>
              <a:rPr lang="en-US" sz="800" dirty="0"/>
              <a:t>Digital Publisher: Winnipeg Public Library</a:t>
            </a:r>
            <a:br>
              <a:rPr lang="en-US" sz="800" dirty="0"/>
            </a:br>
            <a:r>
              <a:rPr lang="en-US" sz="800" b="1" dirty="0"/>
              <a:t>Binder: {BINDER}</a:t>
            </a:r>
            <a:br>
              <a:rPr lang="en-US" sz="800" dirty="0"/>
            </a:br>
            <a:r>
              <a:rPr lang="en-US" sz="800" dirty="0"/>
              <a:t>Type: Still image</a:t>
            </a:r>
            <a:br>
              <a:rPr lang="en-US" sz="800" dirty="0"/>
            </a:br>
            <a:r>
              <a:rPr lang="en-US" sz="800" dirty="0"/>
              <a:t>Format: Postcard</a:t>
            </a:r>
            <a:br>
              <a:rPr lang="en-US" sz="800" dirty="0"/>
            </a:br>
            <a:r>
              <a:rPr lang="en-US" sz="800" dirty="0"/>
              <a:t>Collector: Martin Berman</a:t>
            </a:r>
            <a:br>
              <a:rPr lang="en-US" sz="800" dirty="0"/>
            </a:br>
            <a:r>
              <a:rPr lang="en-US" sz="800" dirty="0"/>
              <a:t>Usage statement: Public domain</a:t>
            </a:r>
            <a:br>
              <a:rPr lang="en-US" sz="800" dirty="0"/>
            </a:br>
            <a:r>
              <a:rPr lang="en-US" sz="800" dirty="0"/>
              <a:t>Digital Publisher: Winnipeg Public Library</a:t>
            </a:r>
          </a:p>
        </p:txBody>
      </p:sp>
      <p:sp>
        <p:nvSpPr>
          <p:cNvPr id="6" name="TextBox 5">
            <a:extLst>
              <a:ext uri="{FF2B5EF4-FFF2-40B4-BE49-F238E27FC236}">
                <a16:creationId xmlns:a16="http://schemas.microsoft.com/office/drawing/2014/main" id="{C5C356F4-5103-142B-9C69-A409595E7DF4}"/>
              </a:ext>
            </a:extLst>
          </p:cNvPr>
          <p:cNvSpPr txBox="1"/>
          <p:nvPr/>
        </p:nvSpPr>
        <p:spPr>
          <a:xfrm>
            <a:off x="421686" y="0"/>
            <a:ext cx="5841954" cy="646331"/>
          </a:xfrm>
          <a:prstGeom prst="rect">
            <a:avLst/>
          </a:prstGeom>
          <a:noFill/>
        </p:spPr>
        <p:txBody>
          <a:bodyPr wrap="square" rtlCol="0">
            <a:spAutoFit/>
          </a:bodyPr>
          <a:lstStyle/>
          <a:p>
            <a:r>
              <a:rPr lang="en-US" sz="3600" dirty="0"/>
              <a:t>Required corrections in </a:t>
            </a:r>
            <a:r>
              <a:rPr lang="en-US" sz="3600" dirty="0">
                <a:solidFill>
                  <a:srgbClr val="FF0000"/>
                </a:solidFill>
              </a:rPr>
              <a:t>red</a:t>
            </a:r>
            <a:endParaRPr lang="en-CA" sz="3600" dirty="0">
              <a:solidFill>
                <a:srgbClr val="FF0000"/>
              </a:solidFill>
            </a:endParaRPr>
          </a:p>
        </p:txBody>
      </p:sp>
    </p:spTree>
    <p:extLst>
      <p:ext uri="{BB962C8B-B14F-4D97-AF65-F5344CB8AC3E}">
        <p14:creationId xmlns:p14="http://schemas.microsoft.com/office/powerpoint/2010/main" val="25204796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551E95F-C92E-53B1-C247-0CB43BDEB6DD}"/>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61B7B364-3087-799F-0DCE-A90F9BC06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70C74BC6-6D8F-F728-BC98-BEDBC86B1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B94D67D-1AF5-F479-B691-EDB9FCD11CC7}"/>
              </a:ext>
            </a:extLst>
          </p:cNvPr>
          <p:cNvSpPr>
            <a:spLocks noGrp="1"/>
          </p:cNvSpPr>
          <p:nvPr>
            <p:ph type="title"/>
          </p:nvPr>
        </p:nvSpPr>
        <p:spPr>
          <a:xfrm>
            <a:off x="5310172" y="-611798"/>
            <a:ext cx="6391901" cy="1899912"/>
          </a:xfrm>
        </p:spPr>
        <p:txBody>
          <a:bodyPr vert="horz" lIns="91440" tIns="45720" rIns="91440" bIns="45720" rtlCol="0" anchor="ctr">
            <a:normAutofit/>
          </a:bodyPr>
          <a:lstStyle/>
          <a:p>
            <a:r>
              <a:rPr lang="en-US" sz="4000" dirty="0"/>
              <a:t>Sample Response</a:t>
            </a:r>
          </a:p>
        </p:txBody>
      </p:sp>
      <p:sp>
        <p:nvSpPr>
          <p:cNvPr id="3" name="Content Placeholder 2">
            <a:extLst>
              <a:ext uri="{FF2B5EF4-FFF2-40B4-BE49-F238E27FC236}">
                <a16:creationId xmlns:a16="http://schemas.microsoft.com/office/drawing/2014/main" id="{7E47C20F-0F09-CBB3-2FE1-1E06882EDE86}"/>
              </a:ext>
            </a:extLst>
          </p:cNvPr>
          <p:cNvSpPr>
            <a:spLocks noGrp="1"/>
          </p:cNvSpPr>
          <p:nvPr>
            <p:ph sz="half" idx="1"/>
          </p:nvPr>
        </p:nvSpPr>
        <p:spPr>
          <a:xfrm>
            <a:off x="5313218" y="609599"/>
            <a:ext cx="6714659" cy="6150709"/>
          </a:xfrm>
        </p:spPr>
        <p:txBody>
          <a:bodyPr vert="horz" lIns="91440" tIns="45720" rIns="91440" bIns="45720" rtlCol="0" anchor="t">
            <a:noAutofit/>
          </a:bodyPr>
          <a:lstStyle/>
          <a:p>
            <a:pPr marL="0" indent="0">
              <a:buNone/>
            </a:pPr>
            <a:r>
              <a:rPr lang="en-US" sz="1050" dirty="0">
                <a:solidFill>
                  <a:srgbClr val="FFC000"/>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"Complete": </a:t>
            </a:r>
            <a:r>
              <a:rPr lang="en-US" sz="1050" dirty="0">
                <a:solidFill>
                  <a:schemeClr val="accent2">
                    <a:lumMod val="75000"/>
                  </a:schemeClr>
                </a:solidFill>
                <a:latin typeface="Consolas"/>
              </a:rPr>
              <a:t>"Yes"</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"Title": </a:t>
            </a:r>
            <a:r>
              <a:rPr lang="en-US" sz="1050" dirty="0">
                <a:solidFill>
                  <a:schemeClr val="accent2">
                    <a:lumMod val="75000"/>
                  </a:schemeClr>
                </a:solidFill>
                <a:latin typeface="Consolas"/>
              </a:rPr>
              <a:t>"Manitoba Wheatfield"</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"Description": </a:t>
            </a:r>
            <a:r>
              <a:rPr lang="en-US" sz="1050" dirty="0">
                <a:solidFill>
                  <a:schemeClr val="accent2">
                    <a:lumMod val="75000"/>
                  </a:schemeClr>
                </a:solidFill>
                <a:latin typeface="Consolas"/>
              </a:rPr>
              <a:t>"The image shows a wheat field with several stacks of harvested wheat.</a:t>
            </a:r>
            <a:br>
              <a:rPr lang="en-US" sz="1050" dirty="0">
                <a:latin typeface="Consolas" panose="020B0609020204030204" pitchFamily="49" charset="0"/>
              </a:rPr>
            </a:br>
            <a:r>
              <a:rPr lang="en-US" sz="1050" dirty="0">
                <a:solidFill>
                  <a:schemeClr val="accent2">
                    <a:lumMod val="75000"/>
                  </a:schemeClr>
                </a:solidFill>
                <a:latin typeface="Consolas"/>
              </a:rPr>
              <a:t>                   In the background, there is a horse-drawn carriage with a person</a:t>
            </a:r>
            <a:br>
              <a:rPr lang="en-US" sz="1050" dirty="0">
                <a:latin typeface="Consolas" panose="020B0609020204030204" pitchFamily="49" charset="0"/>
              </a:rPr>
            </a:br>
            <a:r>
              <a:rPr lang="en-US" sz="1050" dirty="0">
                <a:solidFill>
                  <a:schemeClr val="accent2">
                    <a:lumMod val="75000"/>
                  </a:schemeClr>
                </a:solidFill>
                <a:latin typeface="Consolas"/>
              </a:rPr>
              <a:t>                   seated."</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"Street View":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"Photographer":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"Photography Studio": </a:t>
            </a:r>
            <a:r>
              <a:rPr lang="en-US" sz="1050" dirty="0">
                <a:solidFill>
                  <a:schemeClr val="accent2">
                    <a:lumMod val="75000"/>
                  </a:schemeClr>
                </a:solidFill>
                <a:latin typeface="Consolas"/>
              </a:rPr>
              <a:t>"Blackwood &amp; Hagel, Winnipeg, Man."</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"Sender": </a:t>
            </a:r>
            <a:r>
              <a:rPr lang="en-US" sz="1050" dirty="0">
                <a:solidFill>
                  <a:schemeClr val="accent2">
                    <a:lumMod val="75000"/>
                  </a:schemeClr>
                </a:solidFill>
                <a:latin typeface="Consolas"/>
              </a:rPr>
              <a:t>"W. A. Adams"</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"Recipient": </a:t>
            </a:r>
            <a:r>
              <a:rPr lang="en-US" sz="1050" dirty="0">
                <a:solidFill>
                  <a:schemeClr val="accent2">
                    <a:lumMod val="75000"/>
                  </a:schemeClr>
                </a:solidFill>
                <a:latin typeface="Consolas"/>
              </a:rPr>
              <a:t>"Miss Monaghan"</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"Recipient Address": </a:t>
            </a:r>
            <a:r>
              <a:rPr lang="en-US" sz="1050" dirty="0">
                <a:solidFill>
                  <a:schemeClr val="accent2">
                    <a:lumMod val="75000"/>
                  </a:schemeClr>
                </a:solidFill>
                <a:latin typeface="Consolas"/>
              </a:rPr>
              <a:t>"Cookstown, Co Tyrone, Ireland."</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"Portrait Subject":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"Annotation":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"Message": </a:t>
            </a:r>
            <a:r>
              <a:rPr lang="en-US" sz="1050" dirty="0">
                <a:solidFill>
                  <a:schemeClr val="accent2">
                    <a:lumMod val="75000"/>
                  </a:schemeClr>
                </a:solidFill>
                <a:latin typeface="Consolas"/>
              </a:rPr>
              <a:t>"All well."</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"Postal Data": </a:t>
            </a:r>
            <a:r>
              <a:rPr lang="en-US" sz="1050" dirty="0">
                <a:solidFill>
                  <a:schemeClr val="accent2">
                    <a:lumMod val="75000"/>
                  </a:schemeClr>
                </a:solidFill>
                <a:latin typeface="Consolas"/>
              </a:rPr>
              <a:t>"Postmarks: WINNIPEG CANADA APR 30 2:30 PM 1906; Postage: two 1 cent</a:t>
            </a:r>
            <a:br>
              <a:rPr lang="en-US" sz="1050" dirty="0">
                <a:latin typeface="Consolas" panose="020B0609020204030204" pitchFamily="49" charset="0"/>
              </a:rPr>
            </a:br>
            <a:r>
              <a:rPr lang="en-US" sz="1050" dirty="0">
                <a:solidFill>
                  <a:schemeClr val="accent2">
                    <a:lumMod val="75000"/>
                  </a:schemeClr>
                </a:solidFill>
                <a:latin typeface="Consolas"/>
              </a:rPr>
              <a:t>                  Canada stamps featuring Edward VII."</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"Publisher":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"Publisher Location":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"Printer Location":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"Serial Number":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"Date Mailed": </a:t>
            </a:r>
            <a:r>
              <a:rPr lang="en-US" sz="1050" dirty="0">
                <a:solidFill>
                  <a:schemeClr val="accent2">
                    <a:lumMod val="75000"/>
                  </a:schemeClr>
                </a:solidFill>
                <a:latin typeface="Consolas"/>
              </a:rPr>
              <a:t>"1906-04-30"</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"Physical Description": "</a:t>
            </a:r>
            <a:r>
              <a:rPr lang="en-US" sz="1050" dirty="0">
                <a:solidFill>
                  <a:schemeClr val="accent2">
                    <a:lumMod val="75000"/>
                  </a:schemeClr>
                </a:solidFill>
                <a:latin typeface="Consolas"/>
              </a:rPr>
              <a:t>Approximately 140 mm x 90 mm"</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"Identifier": </a:t>
            </a:r>
            <a:r>
              <a:rPr lang="en-US" sz="1050" dirty="0">
                <a:solidFill>
                  <a:schemeClr val="accent2">
                    <a:lumMod val="75000"/>
                  </a:schemeClr>
                </a:solidFill>
                <a:latin typeface="Consolas"/>
              </a:rPr>
              <a:t>"B3A001"</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"Language": </a:t>
            </a:r>
            <a:r>
              <a:rPr lang="en-US" sz="1050" dirty="0">
                <a:solidFill>
                  <a:schemeClr val="accent2">
                    <a:lumMod val="75000"/>
                  </a:schemeClr>
                </a:solidFill>
                <a:latin typeface="Consolas"/>
              </a:rPr>
              <a:t>"English"</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"Historical Names":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"Signs and Banners": "",</a:t>
            </a:r>
            <a:br>
              <a:rPr lang="en-US" sz="1050" dirty="0">
                <a:latin typeface="Consolas" panose="020B0609020204030204" pitchFamily="49" charset="0"/>
              </a:rPr>
            </a:br>
            <a:r>
              <a:rPr lang="en-US" sz="1050" dirty="0">
                <a:solidFill>
                  <a:schemeClr val="tx2">
                    <a:lumMod val="75000"/>
                    <a:lumOff val="25000"/>
                  </a:schemeClr>
                </a:solidFill>
                <a:latin typeface="Consolas"/>
              </a:rPr>
              <a:t>  "Subject": </a:t>
            </a:r>
            <a:r>
              <a:rPr lang="en-US" sz="1050" dirty="0">
                <a:solidFill>
                  <a:schemeClr val="accent2">
                    <a:lumMod val="75000"/>
                  </a:schemeClr>
                </a:solidFill>
                <a:latin typeface="Consolas"/>
              </a:rPr>
              <a:t>"Horses; Carriages &amp; coaches; Wheat",</a:t>
            </a:r>
            <a:br>
              <a:rPr lang="en-US" sz="1050" dirty="0">
                <a:latin typeface="Consolas" panose="020B0609020204030204" pitchFamily="49" charset="0"/>
              </a:rPr>
            </a:br>
            <a:r>
              <a:rPr lang="en-US" sz="1050" dirty="0">
                <a:solidFill>
                  <a:schemeClr val="tx2">
                    <a:lumMod val="75000"/>
                    <a:lumOff val="25000"/>
                  </a:schemeClr>
                </a:solidFill>
                <a:latin typeface="Consolas"/>
              </a:rPr>
              <a:t>  "Geography": </a:t>
            </a:r>
            <a:r>
              <a:rPr lang="en-US" sz="1050" dirty="0">
                <a:solidFill>
                  <a:schemeClr val="accent2">
                    <a:lumMod val="75000"/>
                  </a:schemeClr>
                </a:solidFill>
                <a:latin typeface="Consolas"/>
              </a:rPr>
              <a:t>"Manitoba, Canada",</a:t>
            </a:r>
            <a:br>
              <a:rPr lang="en-US" sz="1050" dirty="0">
                <a:latin typeface="Consolas" panose="020B0609020204030204" pitchFamily="49" charset="0"/>
              </a:rPr>
            </a:br>
            <a:r>
              <a:rPr lang="en-US" sz="1050" dirty="0">
                <a:solidFill>
                  <a:schemeClr val="tx2">
                    <a:lumMod val="75000"/>
                    <a:lumOff val="25000"/>
                  </a:schemeClr>
                </a:solidFill>
                <a:latin typeface="Consolas"/>
              </a:rPr>
              <a:t>  "Subject Address":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"Geographic Coordinates":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"Date Range": </a:t>
            </a:r>
            <a:r>
              <a:rPr lang="en-US" sz="1050" dirty="0">
                <a:solidFill>
                  <a:schemeClr val="accent2">
                    <a:lumMod val="75000"/>
                  </a:schemeClr>
                </a:solidFill>
                <a:latin typeface="Consolas"/>
              </a:rPr>
              <a:t>"1906-1906",</a:t>
            </a:r>
            <a:br>
              <a:rPr lang="en-US" sz="1050" dirty="0">
                <a:latin typeface="Consolas" panose="020B0609020204030204" pitchFamily="49" charset="0"/>
              </a:rPr>
            </a:br>
            <a:r>
              <a:rPr lang="en-US" sz="1050" dirty="0">
                <a:solidFill>
                  <a:schemeClr val="tx2">
                    <a:lumMod val="75000"/>
                    <a:lumOff val="25000"/>
                  </a:schemeClr>
                </a:solidFill>
                <a:latin typeface="Consolas"/>
              </a:rPr>
              <a:t>  "All Search Years": </a:t>
            </a:r>
            <a:r>
              <a:rPr lang="en-US" sz="1050" dirty="0">
                <a:solidFill>
                  <a:schemeClr val="accent2">
                    <a:lumMod val="75000"/>
                  </a:schemeClr>
                </a:solidFill>
                <a:latin typeface="Consolas"/>
              </a:rPr>
              <a:t>"1906",</a:t>
            </a:r>
            <a:br>
              <a:rPr lang="en-US" sz="1050" dirty="0">
                <a:latin typeface="Consolas" panose="020B0609020204030204" pitchFamily="49" charset="0"/>
              </a:rPr>
            </a:br>
            <a:r>
              <a:rPr lang="en-US" sz="1050" dirty="0">
                <a:solidFill>
                  <a:schemeClr val="tx2">
                    <a:lumMod val="75000"/>
                    <a:lumOff val="25000"/>
                  </a:schemeClr>
                </a:solidFill>
                <a:latin typeface="Consolas"/>
              </a:rPr>
              <a:t>  "Type": </a:t>
            </a:r>
            <a:r>
              <a:rPr lang="en-US" sz="1050" dirty="0">
                <a:solidFill>
                  <a:schemeClr val="accent2">
                    <a:lumMod val="75000"/>
                  </a:schemeClr>
                </a:solidFill>
                <a:latin typeface="Consolas"/>
              </a:rPr>
              <a:t>"Still image",</a:t>
            </a:r>
            <a:br>
              <a:rPr lang="en-US" sz="1050" dirty="0">
                <a:latin typeface="Consolas" panose="020B0609020204030204" pitchFamily="49" charset="0"/>
              </a:rPr>
            </a:br>
            <a:r>
              <a:rPr lang="en-US" sz="1050" dirty="0">
                <a:solidFill>
                  <a:schemeClr val="tx2">
                    <a:lumMod val="75000"/>
                    <a:lumOff val="25000"/>
                  </a:schemeClr>
                </a:solidFill>
                <a:latin typeface="Consolas"/>
              </a:rPr>
              <a:t>  "Format": </a:t>
            </a:r>
            <a:r>
              <a:rPr lang="en-US" sz="1050" dirty="0">
                <a:solidFill>
                  <a:schemeClr val="accent2">
                    <a:lumMod val="75000"/>
                  </a:schemeClr>
                </a:solidFill>
                <a:latin typeface="Consolas"/>
              </a:rPr>
              <a:t>"Postcard",</a:t>
            </a:r>
            <a:br>
              <a:rPr lang="en-US" sz="1050" dirty="0">
                <a:latin typeface="Consolas" panose="020B0609020204030204" pitchFamily="49" charset="0"/>
              </a:rPr>
            </a:br>
            <a:r>
              <a:rPr lang="en-US" sz="1050" dirty="0">
                <a:solidFill>
                  <a:schemeClr val="tx2">
                    <a:lumMod val="75000"/>
                    <a:lumOff val="25000"/>
                  </a:schemeClr>
                </a:solidFill>
                <a:latin typeface="Consolas"/>
              </a:rPr>
              <a:t>  "Collector": </a:t>
            </a:r>
            <a:r>
              <a:rPr lang="en-US" sz="1050" dirty="0">
                <a:solidFill>
                  <a:schemeClr val="accent2">
                    <a:lumMod val="75000"/>
                  </a:schemeClr>
                </a:solidFill>
                <a:latin typeface="Consolas"/>
              </a:rPr>
              <a:t>"Martin Berman",</a:t>
            </a:r>
            <a:br>
              <a:rPr lang="en-US" sz="1050" dirty="0">
                <a:latin typeface="Consolas" panose="020B0609020204030204" pitchFamily="49" charset="0"/>
              </a:rPr>
            </a:br>
            <a:r>
              <a:rPr lang="en-US" sz="1050" dirty="0">
                <a:solidFill>
                  <a:schemeClr val="tx2">
                    <a:lumMod val="75000"/>
                    <a:lumOff val="25000"/>
                  </a:schemeClr>
                </a:solidFill>
                <a:latin typeface="Consolas"/>
              </a:rPr>
              <a:t>  "Usage Statement": </a:t>
            </a:r>
            <a:r>
              <a:rPr lang="en-US" sz="1050" dirty="0">
                <a:solidFill>
                  <a:schemeClr val="accent2">
                    <a:lumMod val="75000"/>
                  </a:schemeClr>
                </a:solidFill>
                <a:latin typeface="Consolas"/>
              </a:rPr>
              <a:t>"Public domain",</a:t>
            </a:r>
            <a:br>
              <a:rPr lang="en-US" sz="1050" dirty="0">
                <a:latin typeface="Consolas" panose="020B0609020204030204" pitchFamily="49" charset="0"/>
              </a:rPr>
            </a:br>
            <a:r>
              <a:rPr lang="en-US" sz="1050" dirty="0">
                <a:solidFill>
                  <a:schemeClr val="tx2">
                    <a:lumMod val="75000"/>
                    <a:lumOff val="25000"/>
                  </a:schemeClr>
                </a:solidFill>
                <a:latin typeface="Consolas"/>
              </a:rPr>
              <a:t>  "Digitial Publisher": </a:t>
            </a:r>
            <a:r>
              <a:rPr lang="en-US" sz="1050" dirty="0">
                <a:solidFill>
                  <a:schemeClr val="accent2">
                    <a:lumMod val="75000"/>
                  </a:schemeClr>
                </a:solidFill>
                <a:latin typeface="Consolas"/>
              </a:rPr>
              <a:t>"Winnipeg Public Library",</a:t>
            </a:r>
            <a:br>
              <a:rPr lang="en-US" sz="1050" dirty="0">
                <a:latin typeface="Consolas" panose="020B0609020204030204" pitchFamily="49" charset="0"/>
              </a:rPr>
            </a:br>
            <a:r>
              <a:rPr lang="en-US" sz="1050" dirty="0">
                <a:solidFill>
                  <a:schemeClr val="tx2">
                    <a:lumMod val="75000"/>
                    <a:lumOff val="25000"/>
                  </a:schemeClr>
                </a:solidFill>
                <a:latin typeface="Consolas"/>
              </a:rPr>
              <a:t>  "Binder": </a:t>
            </a:r>
            <a:r>
              <a:rPr lang="en-US" sz="1050" dirty="0">
                <a:solidFill>
                  <a:schemeClr val="accent2">
                    <a:lumMod val="75000"/>
                  </a:schemeClr>
                </a:solidFill>
                <a:latin typeface="Consolas"/>
              </a:rPr>
              <a:t>"B3A"</a:t>
            </a:r>
            <a:br>
              <a:rPr lang="en-US" sz="1050" dirty="0">
                <a:latin typeface="Consolas" panose="020B0609020204030204" pitchFamily="49" charset="0"/>
              </a:rPr>
            </a:br>
            <a:r>
              <a:rPr lang="en-US" sz="1050" dirty="0">
                <a:solidFill>
                  <a:srgbClr val="FFC000"/>
                </a:solidFill>
                <a:latin typeface="Consolas"/>
              </a:rPr>
              <a:t>}</a:t>
            </a:r>
          </a:p>
        </p:txBody>
      </p:sp>
      <p:pic>
        <p:nvPicPr>
          <p:cNvPr id="6" name="Picture 5" descr="An old postcard with a stamp and a stamp&#10;&#10;AI-generated content may be incorrect.">
            <a:extLst>
              <a:ext uri="{FF2B5EF4-FFF2-40B4-BE49-F238E27FC236}">
                <a16:creationId xmlns:a16="http://schemas.microsoft.com/office/drawing/2014/main" id="{5D958DA9-B28A-1C36-6E50-25E94B2383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15" y="3233997"/>
            <a:ext cx="4983480" cy="3299460"/>
          </a:xfrm>
          <a:prstGeom prst="rect">
            <a:avLst/>
          </a:prstGeom>
        </p:spPr>
      </p:pic>
      <p:pic>
        <p:nvPicPr>
          <p:cNvPr id="8" name="Picture 7" descr="A black and white photo of a field with horses&#10;&#10;AI-generated content may be incorrect.">
            <a:extLst>
              <a:ext uri="{FF2B5EF4-FFF2-40B4-BE49-F238E27FC236}">
                <a16:creationId xmlns:a16="http://schemas.microsoft.com/office/drawing/2014/main" id="{E829D71F-FE56-61B9-BA28-A86E2588CD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5" y="0"/>
            <a:ext cx="4968240" cy="3314700"/>
          </a:xfrm>
          <a:prstGeom prst="rect">
            <a:avLst/>
          </a:prstGeom>
        </p:spPr>
      </p:pic>
    </p:spTree>
    <p:extLst>
      <p:ext uri="{BB962C8B-B14F-4D97-AF65-F5344CB8AC3E}">
        <p14:creationId xmlns:p14="http://schemas.microsoft.com/office/powerpoint/2010/main" val="27761566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8DD972A-2C08-E31C-B63F-B8F3D28FEEF1}"/>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4E43C651-BD96-2E29-498E-E4B334B29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B3378CF9-E5EC-23F6-65BF-FB1DFF2605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A83962F-DB97-4CC9-A2F1-9CCA07A39111}"/>
              </a:ext>
            </a:extLst>
          </p:cNvPr>
          <p:cNvSpPr>
            <a:spLocks noGrp="1"/>
          </p:cNvSpPr>
          <p:nvPr>
            <p:ph type="title"/>
          </p:nvPr>
        </p:nvSpPr>
        <p:spPr>
          <a:xfrm>
            <a:off x="5310172" y="-611798"/>
            <a:ext cx="6391901" cy="1899912"/>
          </a:xfrm>
        </p:spPr>
        <p:txBody>
          <a:bodyPr vert="horz" lIns="91440" tIns="45720" rIns="91440" bIns="45720" rtlCol="0" anchor="ctr">
            <a:normAutofit/>
          </a:bodyPr>
          <a:lstStyle/>
          <a:p>
            <a:r>
              <a:rPr lang="en-US" sz="4000" dirty="0"/>
              <a:t>Perfection? No. But not bad.</a:t>
            </a:r>
          </a:p>
        </p:txBody>
      </p:sp>
      <p:sp>
        <p:nvSpPr>
          <p:cNvPr id="3" name="Content Placeholder 2">
            <a:extLst>
              <a:ext uri="{FF2B5EF4-FFF2-40B4-BE49-F238E27FC236}">
                <a16:creationId xmlns:a16="http://schemas.microsoft.com/office/drawing/2014/main" id="{618175B7-93F3-C4D5-DD87-2FA6E32B8F32}"/>
              </a:ext>
            </a:extLst>
          </p:cNvPr>
          <p:cNvSpPr>
            <a:spLocks noGrp="1"/>
          </p:cNvSpPr>
          <p:nvPr>
            <p:ph sz="half" idx="1"/>
          </p:nvPr>
        </p:nvSpPr>
        <p:spPr>
          <a:xfrm>
            <a:off x="5313218" y="609599"/>
            <a:ext cx="6714659" cy="6150709"/>
          </a:xfrm>
        </p:spPr>
        <p:txBody>
          <a:bodyPr vert="horz" lIns="91440" tIns="45720" rIns="91440" bIns="45720" rtlCol="0" anchor="t">
            <a:noAutofit/>
          </a:bodyPr>
          <a:lstStyle/>
          <a:p>
            <a:pPr marL="0" indent="0">
              <a:buNone/>
            </a:pPr>
            <a:r>
              <a:rPr lang="en-US" sz="1050" dirty="0">
                <a:solidFill>
                  <a:srgbClr val="FFC000"/>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"Complete": </a:t>
            </a:r>
            <a:r>
              <a:rPr lang="en-US" sz="1050" dirty="0">
                <a:solidFill>
                  <a:schemeClr val="accent2">
                    <a:lumMod val="75000"/>
                  </a:schemeClr>
                </a:solidFill>
                <a:latin typeface="Consolas"/>
              </a:rPr>
              <a:t>"Yes"</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"Title": </a:t>
            </a:r>
            <a:r>
              <a:rPr lang="en-US" sz="1050" dirty="0">
                <a:solidFill>
                  <a:schemeClr val="accent2">
                    <a:lumMod val="75000"/>
                  </a:schemeClr>
                </a:solidFill>
                <a:latin typeface="Consolas"/>
              </a:rPr>
              <a:t>"Manitoba Wheatfield"</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"Description": </a:t>
            </a:r>
            <a:r>
              <a:rPr lang="en-US" sz="1050" dirty="0">
                <a:solidFill>
                  <a:schemeClr val="accent2">
                    <a:lumMod val="75000"/>
                  </a:schemeClr>
                </a:solidFill>
                <a:latin typeface="Consolas"/>
              </a:rPr>
              <a:t>"The image shows a wheat field with several stacks of harvested wheat.</a:t>
            </a:r>
            <a:br>
              <a:rPr lang="en-US" sz="1050" dirty="0">
                <a:latin typeface="Consolas" panose="020B0609020204030204" pitchFamily="49" charset="0"/>
              </a:rPr>
            </a:br>
            <a:r>
              <a:rPr lang="en-US" sz="1050" dirty="0">
                <a:solidFill>
                  <a:schemeClr val="accent2">
                    <a:lumMod val="75000"/>
                  </a:schemeClr>
                </a:solidFill>
                <a:latin typeface="Consolas"/>
              </a:rPr>
              <a:t>                   In the background, there is a horse-drawn carriage with a person</a:t>
            </a:r>
            <a:br>
              <a:rPr lang="en-US" sz="1050" dirty="0">
                <a:latin typeface="Consolas" panose="020B0609020204030204" pitchFamily="49" charset="0"/>
              </a:rPr>
            </a:br>
            <a:r>
              <a:rPr lang="en-US" sz="1050" dirty="0">
                <a:solidFill>
                  <a:schemeClr val="accent2">
                    <a:lumMod val="75000"/>
                  </a:schemeClr>
                </a:solidFill>
                <a:latin typeface="Consolas"/>
              </a:rPr>
              <a:t>                   seated."</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"Street View":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"Photographer":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"Photography Studio":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Blackwood &amp; Hagel</a:t>
            </a:r>
            <a:r>
              <a:rPr lang="en-US" sz="1050" dirty="0">
                <a:solidFill>
                  <a:schemeClr val="accent2">
                    <a:lumMod val="75000"/>
                  </a:schemeClr>
                </a:solidFill>
                <a:highlight>
                  <a:srgbClr val="FFFF00"/>
                </a:highlight>
                <a:latin typeface="Consolas"/>
              </a:rPr>
              <a:t>, Winnipeg, Man.</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"Sender":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W. A. Adams</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 </a:t>
            </a:r>
            <a:br>
              <a:rPr lang="en-US" sz="1050" dirty="0">
                <a:latin typeface="Consolas" panose="020B0609020204030204" pitchFamily="49" charset="0"/>
              </a:rPr>
            </a:br>
            <a:r>
              <a:rPr lang="en-US" sz="1050" dirty="0">
                <a:solidFill>
                  <a:schemeClr val="tx2">
                    <a:lumMod val="75000"/>
                    <a:lumOff val="25000"/>
                  </a:schemeClr>
                </a:solidFill>
                <a:latin typeface="Consolas"/>
              </a:rPr>
              <a:t>  "Recipient":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Miss </a:t>
            </a:r>
            <a:r>
              <a:rPr lang="en-US" sz="1050" dirty="0">
                <a:solidFill>
                  <a:schemeClr val="accent2">
                    <a:lumMod val="75000"/>
                  </a:schemeClr>
                </a:solidFill>
                <a:highlight>
                  <a:srgbClr val="FF0000"/>
                </a:highlight>
                <a:latin typeface="Consolas"/>
              </a:rPr>
              <a:t>Mo</a:t>
            </a:r>
            <a:r>
              <a:rPr lang="en-US" sz="1050" dirty="0">
                <a:solidFill>
                  <a:schemeClr val="accent2">
                    <a:lumMod val="75000"/>
                  </a:schemeClr>
                </a:solidFill>
                <a:highlight>
                  <a:srgbClr val="00FF00"/>
                </a:highlight>
                <a:latin typeface="Consolas"/>
              </a:rPr>
              <a:t>naghan</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"Recipient Address":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Cookstown, Co Tyrone, Ireland.</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"Portrait Subject":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"Annotation":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"Message":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All well.</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"Postal Data":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Postmarks: WINNIPEG CANADA APR 30 2:30 PM 1906; Postage: two 1 cent</a:t>
            </a:r>
            <a:br>
              <a:rPr lang="en-US" sz="1050" dirty="0">
                <a:latin typeface="Consolas" panose="020B0609020204030204" pitchFamily="49" charset="0"/>
              </a:rPr>
            </a:br>
            <a:r>
              <a:rPr lang="en-US" sz="1050" dirty="0">
                <a:solidFill>
                  <a:schemeClr val="accent2">
                    <a:lumMod val="75000"/>
                  </a:schemeClr>
                </a:solidFill>
                <a:latin typeface="Consolas"/>
              </a:rPr>
              <a:t>                  </a:t>
            </a:r>
            <a:r>
              <a:rPr lang="en-US" sz="1050" dirty="0">
                <a:solidFill>
                  <a:schemeClr val="accent2">
                    <a:lumMod val="75000"/>
                  </a:schemeClr>
                </a:solidFill>
                <a:highlight>
                  <a:srgbClr val="00FF00"/>
                </a:highlight>
                <a:latin typeface="Consolas"/>
              </a:rPr>
              <a:t>Canada stamps featuring Edward VII.</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"Publisher":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"Publisher Location":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"Printer Location":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"Serial Number":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"Date Mailed":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1906-04-30</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"Physical Description": "</a:t>
            </a:r>
            <a:r>
              <a:rPr lang="en-US" sz="1050" dirty="0">
                <a:solidFill>
                  <a:schemeClr val="accent2">
                    <a:lumMod val="75000"/>
                  </a:schemeClr>
                </a:solidFill>
                <a:highlight>
                  <a:srgbClr val="00FF00"/>
                </a:highlight>
                <a:latin typeface="Consolas"/>
              </a:rPr>
              <a:t>Approximately 140 mm x 90 mm</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"Identifier": </a:t>
            </a:r>
            <a:r>
              <a:rPr lang="en-US" sz="1050" dirty="0">
                <a:solidFill>
                  <a:schemeClr val="accent2">
                    <a:lumMod val="75000"/>
                  </a:schemeClr>
                </a:solidFill>
                <a:latin typeface="Consolas"/>
              </a:rPr>
              <a:t>"B3A001"</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"Language":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English</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"Historical Names":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"Signs and Banners": "",</a:t>
            </a:r>
            <a:br>
              <a:rPr lang="en-US" sz="1050" dirty="0">
                <a:latin typeface="Consolas" panose="020B0609020204030204" pitchFamily="49" charset="0"/>
              </a:rPr>
            </a:br>
            <a:r>
              <a:rPr lang="en-US" sz="1050" dirty="0">
                <a:solidFill>
                  <a:schemeClr val="tx2">
                    <a:lumMod val="75000"/>
                    <a:lumOff val="25000"/>
                  </a:schemeClr>
                </a:solidFill>
                <a:latin typeface="Consolas"/>
              </a:rPr>
              <a:t>  "Subject":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Horses; Carriages &amp; coaches; Wheat</a:t>
            </a:r>
            <a:r>
              <a:rPr lang="en-US" sz="1050" dirty="0">
                <a:solidFill>
                  <a:schemeClr val="accent2">
                    <a:lumMod val="7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"Geography":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Manitoba, Canada</a:t>
            </a:r>
            <a:r>
              <a:rPr lang="en-US" sz="1050" dirty="0">
                <a:solidFill>
                  <a:schemeClr val="accent2">
                    <a:lumMod val="7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"Subject Address":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"Geographic Coordinates":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"Date Range": </a:t>
            </a:r>
            <a:r>
              <a:rPr lang="en-US" sz="1050" dirty="0">
                <a:solidFill>
                  <a:schemeClr val="accent2">
                    <a:lumMod val="75000"/>
                  </a:schemeClr>
                </a:solidFill>
                <a:latin typeface="Consolas"/>
              </a:rPr>
              <a:t>"</a:t>
            </a:r>
            <a:r>
              <a:rPr lang="en-US" sz="1050" dirty="0">
                <a:solidFill>
                  <a:schemeClr val="bg1"/>
                </a:solidFill>
                <a:highlight>
                  <a:srgbClr val="FF0000"/>
                </a:highlight>
                <a:latin typeface="Consolas"/>
              </a:rPr>
              <a:t>1906</a:t>
            </a:r>
            <a:r>
              <a:rPr lang="en-US" sz="1050" dirty="0">
                <a:latin typeface="Consolas"/>
              </a:rPr>
              <a:t>-</a:t>
            </a:r>
            <a:r>
              <a:rPr lang="en-US" sz="1050" dirty="0">
                <a:solidFill>
                  <a:schemeClr val="bg1"/>
                </a:solidFill>
                <a:highlight>
                  <a:srgbClr val="00FF00"/>
                </a:highlight>
                <a:latin typeface="Consolas"/>
              </a:rPr>
              <a:t>1906</a:t>
            </a:r>
            <a:r>
              <a:rPr lang="en-US" sz="1050" dirty="0">
                <a:solidFill>
                  <a:schemeClr val="accent2">
                    <a:lumMod val="7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"All Search Years": </a:t>
            </a:r>
            <a:r>
              <a:rPr lang="en-US" sz="1050" dirty="0">
                <a:solidFill>
                  <a:schemeClr val="accent2">
                    <a:lumMod val="75000"/>
                  </a:schemeClr>
                </a:solidFill>
                <a:latin typeface="Consolas"/>
              </a:rPr>
              <a:t>"1906",</a:t>
            </a:r>
            <a:br>
              <a:rPr lang="en-US" sz="1050" dirty="0">
                <a:latin typeface="Consolas" panose="020B0609020204030204" pitchFamily="49" charset="0"/>
              </a:rPr>
            </a:br>
            <a:r>
              <a:rPr lang="en-US" sz="1050" dirty="0">
                <a:solidFill>
                  <a:schemeClr val="tx2">
                    <a:lumMod val="75000"/>
                    <a:lumOff val="25000"/>
                  </a:schemeClr>
                </a:solidFill>
                <a:latin typeface="Consolas"/>
              </a:rPr>
              <a:t>  "Type": </a:t>
            </a:r>
            <a:r>
              <a:rPr lang="en-US" sz="1050" dirty="0">
                <a:solidFill>
                  <a:schemeClr val="accent2">
                    <a:lumMod val="75000"/>
                  </a:schemeClr>
                </a:solidFill>
                <a:latin typeface="Consolas"/>
              </a:rPr>
              <a:t>"Still image",</a:t>
            </a:r>
            <a:br>
              <a:rPr lang="en-US" sz="1050" dirty="0">
                <a:latin typeface="Consolas" panose="020B0609020204030204" pitchFamily="49" charset="0"/>
              </a:rPr>
            </a:br>
            <a:r>
              <a:rPr lang="en-US" sz="1050" dirty="0">
                <a:solidFill>
                  <a:schemeClr val="tx2">
                    <a:lumMod val="75000"/>
                    <a:lumOff val="25000"/>
                  </a:schemeClr>
                </a:solidFill>
                <a:latin typeface="Consolas"/>
              </a:rPr>
              <a:t>  "Format": </a:t>
            </a:r>
            <a:r>
              <a:rPr lang="en-US" sz="1050" dirty="0">
                <a:solidFill>
                  <a:schemeClr val="accent2">
                    <a:lumMod val="75000"/>
                  </a:schemeClr>
                </a:solidFill>
                <a:latin typeface="Consolas"/>
              </a:rPr>
              <a:t>"Postcard",</a:t>
            </a:r>
            <a:br>
              <a:rPr lang="en-US" sz="1050" dirty="0">
                <a:latin typeface="Consolas" panose="020B0609020204030204" pitchFamily="49" charset="0"/>
              </a:rPr>
            </a:br>
            <a:r>
              <a:rPr lang="en-US" sz="1050" dirty="0">
                <a:solidFill>
                  <a:schemeClr val="tx2">
                    <a:lumMod val="75000"/>
                    <a:lumOff val="25000"/>
                  </a:schemeClr>
                </a:solidFill>
                <a:latin typeface="Consolas"/>
              </a:rPr>
              <a:t>  "Collector": </a:t>
            </a:r>
            <a:r>
              <a:rPr lang="en-US" sz="1050" dirty="0">
                <a:solidFill>
                  <a:schemeClr val="accent2">
                    <a:lumMod val="75000"/>
                  </a:schemeClr>
                </a:solidFill>
                <a:latin typeface="Consolas"/>
              </a:rPr>
              <a:t>"Martin Berman",</a:t>
            </a:r>
            <a:br>
              <a:rPr lang="en-US" sz="1050" dirty="0">
                <a:latin typeface="Consolas" panose="020B0609020204030204" pitchFamily="49" charset="0"/>
              </a:rPr>
            </a:br>
            <a:r>
              <a:rPr lang="en-US" sz="1050" dirty="0">
                <a:solidFill>
                  <a:schemeClr val="tx2">
                    <a:lumMod val="75000"/>
                    <a:lumOff val="25000"/>
                  </a:schemeClr>
                </a:solidFill>
                <a:latin typeface="Consolas"/>
              </a:rPr>
              <a:t>  "Usage Statement": </a:t>
            </a:r>
            <a:r>
              <a:rPr lang="en-US" sz="1050" dirty="0">
                <a:solidFill>
                  <a:schemeClr val="accent2">
                    <a:lumMod val="75000"/>
                  </a:schemeClr>
                </a:solidFill>
                <a:latin typeface="Consolas"/>
              </a:rPr>
              <a:t>"Public domain",</a:t>
            </a:r>
            <a:br>
              <a:rPr lang="en-US" sz="1050" dirty="0">
                <a:latin typeface="Consolas" panose="020B0609020204030204" pitchFamily="49" charset="0"/>
              </a:rPr>
            </a:br>
            <a:r>
              <a:rPr lang="en-US" sz="1050" dirty="0">
                <a:solidFill>
                  <a:schemeClr val="tx2">
                    <a:lumMod val="75000"/>
                    <a:lumOff val="25000"/>
                  </a:schemeClr>
                </a:solidFill>
                <a:latin typeface="Consolas"/>
              </a:rPr>
              <a:t>  "Digitial Publisher": </a:t>
            </a:r>
            <a:r>
              <a:rPr lang="en-US" sz="1050" dirty="0">
                <a:solidFill>
                  <a:schemeClr val="accent2">
                    <a:lumMod val="75000"/>
                  </a:schemeClr>
                </a:solidFill>
                <a:latin typeface="Consolas"/>
              </a:rPr>
              <a:t>"Winnipeg Public Library",</a:t>
            </a:r>
            <a:br>
              <a:rPr lang="en-US" sz="1050" dirty="0">
                <a:latin typeface="Consolas" panose="020B0609020204030204" pitchFamily="49" charset="0"/>
              </a:rPr>
            </a:br>
            <a:r>
              <a:rPr lang="en-US" sz="1050" dirty="0">
                <a:solidFill>
                  <a:schemeClr val="tx2">
                    <a:lumMod val="75000"/>
                    <a:lumOff val="25000"/>
                  </a:schemeClr>
                </a:solidFill>
                <a:latin typeface="Consolas"/>
              </a:rPr>
              <a:t>  "Binder": </a:t>
            </a:r>
            <a:r>
              <a:rPr lang="en-US" sz="1050" dirty="0">
                <a:solidFill>
                  <a:schemeClr val="accent2">
                    <a:lumMod val="75000"/>
                  </a:schemeClr>
                </a:solidFill>
                <a:latin typeface="Consolas"/>
              </a:rPr>
              <a:t>"B3A"</a:t>
            </a:r>
            <a:br>
              <a:rPr lang="en-US" sz="1050" dirty="0">
                <a:latin typeface="Consolas" panose="020B0609020204030204" pitchFamily="49" charset="0"/>
              </a:rPr>
            </a:br>
            <a:r>
              <a:rPr lang="en-US" sz="1050" dirty="0">
                <a:solidFill>
                  <a:srgbClr val="FFC000"/>
                </a:solidFill>
                <a:latin typeface="Consolas"/>
              </a:rPr>
              <a:t>}</a:t>
            </a:r>
          </a:p>
        </p:txBody>
      </p:sp>
      <p:pic>
        <p:nvPicPr>
          <p:cNvPr id="6" name="Picture 5" descr="An old postcard with a stamp and a stamp&#10;&#10;AI-generated content may be incorrect.">
            <a:extLst>
              <a:ext uri="{FF2B5EF4-FFF2-40B4-BE49-F238E27FC236}">
                <a16:creationId xmlns:a16="http://schemas.microsoft.com/office/drawing/2014/main" id="{03F53071-2FF3-B383-60E2-5B84B6D636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15" y="3233997"/>
            <a:ext cx="4983480" cy="3299460"/>
          </a:xfrm>
          <a:prstGeom prst="rect">
            <a:avLst/>
          </a:prstGeom>
        </p:spPr>
      </p:pic>
      <p:pic>
        <p:nvPicPr>
          <p:cNvPr id="8" name="Picture 7" descr="A black and white photo of a field with horses&#10;&#10;AI-generated content may be incorrect.">
            <a:extLst>
              <a:ext uri="{FF2B5EF4-FFF2-40B4-BE49-F238E27FC236}">
                <a16:creationId xmlns:a16="http://schemas.microsoft.com/office/drawing/2014/main" id="{99274D4C-B18A-082B-97F7-510169A05F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5" y="0"/>
            <a:ext cx="4968240" cy="3314700"/>
          </a:xfrm>
          <a:prstGeom prst="rect">
            <a:avLst/>
          </a:prstGeom>
        </p:spPr>
      </p:pic>
    </p:spTree>
    <p:extLst>
      <p:ext uri="{BB962C8B-B14F-4D97-AF65-F5344CB8AC3E}">
        <p14:creationId xmlns:p14="http://schemas.microsoft.com/office/powerpoint/2010/main" val="13416861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FF94522-C624-A471-338F-28DA2D2C0A6D}"/>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36E2FF64-06E1-C04C-CADC-00476D4F1E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630E46CF-2C81-34CD-E009-FFF7CC8866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1B714C-C110-C78B-0327-58174190303D}"/>
              </a:ext>
            </a:extLst>
          </p:cNvPr>
          <p:cNvSpPr>
            <a:spLocks noGrp="1"/>
          </p:cNvSpPr>
          <p:nvPr>
            <p:ph type="title"/>
          </p:nvPr>
        </p:nvSpPr>
        <p:spPr>
          <a:xfrm>
            <a:off x="5310172" y="-611798"/>
            <a:ext cx="6391901" cy="1899912"/>
          </a:xfrm>
        </p:spPr>
        <p:txBody>
          <a:bodyPr vert="horz" lIns="91440" tIns="45720" rIns="91440" bIns="45720" rtlCol="0" anchor="ctr">
            <a:normAutofit/>
          </a:bodyPr>
          <a:lstStyle/>
          <a:p>
            <a:r>
              <a:rPr lang="en-US" sz="4000" dirty="0"/>
              <a:t>Perfection? No. But not bad.</a:t>
            </a:r>
          </a:p>
        </p:txBody>
      </p:sp>
      <p:sp>
        <p:nvSpPr>
          <p:cNvPr id="3" name="Content Placeholder 2">
            <a:extLst>
              <a:ext uri="{FF2B5EF4-FFF2-40B4-BE49-F238E27FC236}">
                <a16:creationId xmlns:a16="http://schemas.microsoft.com/office/drawing/2014/main" id="{12AA29AB-89BD-F7B9-56C2-D260CBFF3162}"/>
              </a:ext>
            </a:extLst>
          </p:cNvPr>
          <p:cNvSpPr>
            <a:spLocks noGrp="1"/>
          </p:cNvSpPr>
          <p:nvPr>
            <p:ph sz="half" idx="1"/>
          </p:nvPr>
        </p:nvSpPr>
        <p:spPr>
          <a:xfrm>
            <a:off x="5313218" y="609599"/>
            <a:ext cx="6714659" cy="6150709"/>
          </a:xfrm>
        </p:spPr>
        <p:txBody>
          <a:bodyPr vert="horz" lIns="91440" tIns="45720" rIns="91440" bIns="45720" rtlCol="0" anchor="t">
            <a:noAutofit/>
          </a:bodyPr>
          <a:lstStyle/>
          <a:p>
            <a:pPr marL="0" indent="0">
              <a:buNone/>
            </a:pPr>
            <a:r>
              <a:rPr lang="en-US" sz="1050" dirty="0">
                <a:solidFill>
                  <a:srgbClr val="FFC000"/>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"Complete": </a:t>
            </a:r>
            <a:r>
              <a:rPr lang="en-US" sz="1050" dirty="0">
                <a:solidFill>
                  <a:schemeClr val="accent2">
                    <a:lumMod val="75000"/>
                  </a:schemeClr>
                </a:solidFill>
                <a:latin typeface="Consolas"/>
              </a:rPr>
              <a:t>"Yes"</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"Title": </a:t>
            </a:r>
            <a:r>
              <a:rPr lang="en-US" sz="1050" dirty="0">
                <a:solidFill>
                  <a:schemeClr val="accent2">
                    <a:lumMod val="75000"/>
                  </a:schemeClr>
                </a:solidFill>
                <a:latin typeface="Consolas"/>
              </a:rPr>
              <a:t>"Manitoba Wheatfield"</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"Description": </a:t>
            </a:r>
            <a:r>
              <a:rPr lang="en-US" sz="1050" dirty="0">
                <a:solidFill>
                  <a:schemeClr val="accent2">
                    <a:lumMod val="75000"/>
                  </a:schemeClr>
                </a:solidFill>
                <a:latin typeface="Consolas"/>
              </a:rPr>
              <a:t>"The image shows a wheat field with several stacks of harvested wheat.</a:t>
            </a:r>
            <a:br>
              <a:rPr lang="en-US" sz="1050" dirty="0">
                <a:latin typeface="Consolas" panose="020B0609020204030204" pitchFamily="49" charset="0"/>
              </a:rPr>
            </a:br>
            <a:r>
              <a:rPr lang="en-US" sz="1050" dirty="0">
                <a:solidFill>
                  <a:schemeClr val="accent2">
                    <a:lumMod val="75000"/>
                  </a:schemeClr>
                </a:solidFill>
                <a:latin typeface="Consolas"/>
              </a:rPr>
              <a:t>                   In the background, there is a horse-drawn carriage with a person</a:t>
            </a:r>
            <a:br>
              <a:rPr lang="en-US" sz="1050" dirty="0">
                <a:latin typeface="Consolas" panose="020B0609020204030204" pitchFamily="49" charset="0"/>
              </a:rPr>
            </a:br>
            <a:r>
              <a:rPr lang="en-US" sz="1050" dirty="0">
                <a:solidFill>
                  <a:schemeClr val="accent2">
                    <a:lumMod val="75000"/>
                  </a:schemeClr>
                </a:solidFill>
                <a:latin typeface="Consolas"/>
              </a:rPr>
              <a:t>                   seated."</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"Street View":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"Photographer":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"Photography Studio":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Blackwood &amp; Hagel</a:t>
            </a:r>
            <a:r>
              <a:rPr lang="en-US" sz="1050" dirty="0">
                <a:solidFill>
                  <a:schemeClr val="accent2">
                    <a:lumMod val="75000"/>
                  </a:schemeClr>
                </a:solidFill>
                <a:highlight>
                  <a:srgbClr val="FFFF00"/>
                </a:highlight>
                <a:latin typeface="Consolas"/>
              </a:rPr>
              <a:t>, Winnipeg, Man.</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"Sender":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W. A. Adams</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 </a:t>
            </a:r>
            <a:br>
              <a:rPr lang="en-US" sz="1050" dirty="0">
                <a:latin typeface="Consolas" panose="020B0609020204030204" pitchFamily="49" charset="0"/>
              </a:rPr>
            </a:br>
            <a:r>
              <a:rPr lang="en-US" sz="1050" dirty="0">
                <a:solidFill>
                  <a:schemeClr val="tx2">
                    <a:lumMod val="75000"/>
                    <a:lumOff val="25000"/>
                  </a:schemeClr>
                </a:solidFill>
                <a:latin typeface="Consolas"/>
              </a:rPr>
              <a:t>  "Recipient":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Miss </a:t>
            </a:r>
            <a:r>
              <a:rPr lang="en-US" sz="1050" dirty="0">
                <a:solidFill>
                  <a:schemeClr val="accent2">
                    <a:lumMod val="75000"/>
                  </a:schemeClr>
                </a:solidFill>
                <a:highlight>
                  <a:srgbClr val="FF0000"/>
                </a:highlight>
                <a:latin typeface="Consolas"/>
              </a:rPr>
              <a:t>Mo</a:t>
            </a:r>
            <a:r>
              <a:rPr lang="en-US" sz="1050" dirty="0">
                <a:solidFill>
                  <a:schemeClr val="accent2">
                    <a:lumMod val="75000"/>
                  </a:schemeClr>
                </a:solidFill>
                <a:highlight>
                  <a:srgbClr val="00FF00"/>
                </a:highlight>
                <a:latin typeface="Consolas"/>
              </a:rPr>
              <a:t>naghan</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"Recipient Address":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Cookstown, Co Tyrone, Ireland.</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"Portrait Subject":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"Annotation":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"Message":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All well.</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"Postal Data":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Postmarks: WINNIPEG CANADA APR 30 2:30 PM 1906; Postage: two 1 cent</a:t>
            </a:r>
            <a:br>
              <a:rPr lang="en-US" sz="1050" dirty="0">
                <a:latin typeface="Consolas" panose="020B0609020204030204" pitchFamily="49" charset="0"/>
              </a:rPr>
            </a:br>
            <a:r>
              <a:rPr lang="en-US" sz="1050" dirty="0">
                <a:solidFill>
                  <a:schemeClr val="accent2">
                    <a:lumMod val="75000"/>
                  </a:schemeClr>
                </a:solidFill>
                <a:latin typeface="Consolas"/>
              </a:rPr>
              <a:t>                  </a:t>
            </a:r>
            <a:r>
              <a:rPr lang="en-US" sz="1050" dirty="0">
                <a:solidFill>
                  <a:schemeClr val="accent2">
                    <a:lumMod val="75000"/>
                  </a:schemeClr>
                </a:solidFill>
                <a:highlight>
                  <a:srgbClr val="00FF00"/>
                </a:highlight>
                <a:latin typeface="Consolas"/>
              </a:rPr>
              <a:t>Canada stamps featuring Edward VII.</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"Publisher":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"Publisher Location":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"Printer Location":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"Serial Number":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"Date Mailed":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1906-04-30</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"Physical Description": "</a:t>
            </a:r>
            <a:r>
              <a:rPr lang="en-US" sz="1050" dirty="0">
                <a:solidFill>
                  <a:schemeClr val="accent2">
                    <a:lumMod val="75000"/>
                  </a:schemeClr>
                </a:solidFill>
                <a:highlight>
                  <a:srgbClr val="00FF00"/>
                </a:highlight>
                <a:latin typeface="Consolas"/>
              </a:rPr>
              <a:t>Approximately 140 mm x 90 mm</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"Identifier": </a:t>
            </a:r>
            <a:r>
              <a:rPr lang="en-US" sz="1050" dirty="0">
                <a:solidFill>
                  <a:schemeClr val="accent2">
                    <a:lumMod val="75000"/>
                  </a:schemeClr>
                </a:solidFill>
                <a:latin typeface="Consolas"/>
              </a:rPr>
              <a:t>"B3A001"</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"Language":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English</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"Historical Names":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"Signs and Banners": "",</a:t>
            </a:r>
            <a:br>
              <a:rPr lang="en-US" sz="1050" dirty="0">
                <a:latin typeface="Consolas" panose="020B0609020204030204" pitchFamily="49" charset="0"/>
              </a:rPr>
            </a:br>
            <a:r>
              <a:rPr lang="en-US" sz="1050" dirty="0">
                <a:solidFill>
                  <a:schemeClr val="tx2">
                    <a:lumMod val="75000"/>
                    <a:lumOff val="25000"/>
                  </a:schemeClr>
                </a:solidFill>
                <a:latin typeface="Consolas"/>
              </a:rPr>
              <a:t>  "Subject":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Horses; Carriages &amp; coaches; Wheat</a:t>
            </a:r>
            <a:r>
              <a:rPr lang="en-US" sz="1050" dirty="0">
                <a:solidFill>
                  <a:schemeClr val="accent2">
                    <a:lumMod val="7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"Geography": </a:t>
            </a:r>
            <a:r>
              <a:rPr lang="en-US" sz="1050" dirty="0">
                <a:solidFill>
                  <a:schemeClr val="accent2">
                    <a:lumMod val="75000"/>
                  </a:schemeClr>
                </a:solidFill>
                <a:latin typeface="Consolas"/>
              </a:rPr>
              <a:t>"</a:t>
            </a:r>
            <a:r>
              <a:rPr lang="en-US" sz="1050" dirty="0">
                <a:solidFill>
                  <a:schemeClr val="accent2">
                    <a:lumMod val="75000"/>
                  </a:schemeClr>
                </a:solidFill>
                <a:highlight>
                  <a:srgbClr val="00FF00"/>
                </a:highlight>
                <a:latin typeface="Consolas"/>
              </a:rPr>
              <a:t>Manitoba, Canada</a:t>
            </a:r>
            <a:r>
              <a:rPr lang="en-US" sz="1050" dirty="0">
                <a:solidFill>
                  <a:schemeClr val="accent2">
                    <a:lumMod val="7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"Subject Address":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"Geographic Coordinates": </a:t>
            </a:r>
            <a:r>
              <a:rPr lang="en-US" sz="1050" dirty="0">
                <a:solidFill>
                  <a:schemeClr val="accent2">
                    <a:lumMod val="75000"/>
                  </a:schemeClr>
                </a:solidFill>
                <a:latin typeface="Consolas"/>
              </a:rPr>
              <a:t>""</a:t>
            </a:r>
            <a:r>
              <a:rPr lang="en-US" sz="1050" dirty="0">
                <a:solidFill>
                  <a:schemeClr val="tx2">
                    <a:lumMod val="75000"/>
                    <a:lumOff val="2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"Date Range": </a:t>
            </a:r>
            <a:r>
              <a:rPr lang="en-US" sz="1050" dirty="0">
                <a:solidFill>
                  <a:schemeClr val="accent2">
                    <a:lumMod val="75000"/>
                  </a:schemeClr>
                </a:solidFill>
                <a:latin typeface="Consolas"/>
              </a:rPr>
              <a:t>"</a:t>
            </a:r>
            <a:r>
              <a:rPr lang="en-US" sz="1050" dirty="0">
                <a:solidFill>
                  <a:schemeClr val="bg1"/>
                </a:solidFill>
                <a:highlight>
                  <a:srgbClr val="FF0000"/>
                </a:highlight>
                <a:latin typeface="Consolas"/>
              </a:rPr>
              <a:t>1906</a:t>
            </a:r>
            <a:r>
              <a:rPr lang="en-US" sz="1050" dirty="0">
                <a:latin typeface="Consolas"/>
              </a:rPr>
              <a:t>-</a:t>
            </a:r>
            <a:r>
              <a:rPr lang="en-US" sz="1050" dirty="0">
                <a:solidFill>
                  <a:schemeClr val="bg1"/>
                </a:solidFill>
                <a:highlight>
                  <a:srgbClr val="00FF00"/>
                </a:highlight>
                <a:latin typeface="Consolas"/>
              </a:rPr>
              <a:t>1906</a:t>
            </a:r>
            <a:r>
              <a:rPr lang="en-US" sz="1050" dirty="0">
                <a:solidFill>
                  <a:schemeClr val="accent2">
                    <a:lumMod val="75000"/>
                  </a:schemeClr>
                </a:solidFill>
                <a:latin typeface="Consolas"/>
              </a:rPr>
              <a:t>",</a:t>
            </a:r>
            <a:br>
              <a:rPr lang="en-US" sz="1050" dirty="0">
                <a:latin typeface="Consolas" panose="020B0609020204030204" pitchFamily="49" charset="0"/>
              </a:rPr>
            </a:br>
            <a:r>
              <a:rPr lang="en-US" sz="1050" dirty="0">
                <a:solidFill>
                  <a:schemeClr val="tx2">
                    <a:lumMod val="75000"/>
                    <a:lumOff val="25000"/>
                  </a:schemeClr>
                </a:solidFill>
                <a:latin typeface="Consolas"/>
              </a:rPr>
              <a:t>  "All Search Years": </a:t>
            </a:r>
            <a:r>
              <a:rPr lang="en-US" sz="1050" dirty="0">
                <a:solidFill>
                  <a:schemeClr val="accent2">
                    <a:lumMod val="75000"/>
                  </a:schemeClr>
                </a:solidFill>
                <a:latin typeface="Consolas"/>
              </a:rPr>
              <a:t>"1906",</a:t>
            </a:r>
            <a:br>
              <a:rPr lang="en-US" sz="1050" dirty="0">
                <a:latin typeface="Consolas" panose="020B0609020204030204" pitchFamily="49" charset="0"/>
              </a:rPr>
            </a:br>
            <a:r>
              <a:rPr lang="en-US" sz="1050" dirty="0">
                <a:solidFill>
                  <a:schemeClr val="tx2">
                    <a:lumMod val="75000"/>
                    <a:lumOff val="25000"/>
                  </a:schemeClr>
                </a:solidFill>
                <a:latin typeface="Consolas"/>
              </a:rPr>
              <a:t>  "Type": </a:t>
            </a:r>
            <a:r>
              <a:rPr lang="en-US" sz="1050" dirty="0">
                <a:solidFill>
                  <a:schemeClr val="accent2">
                    <a:lumMod val="75000"/>
                  </a:schemeClr>
                </a:solidFill>
                <a:latin typeface="Consolas"/>
              </a:rPr>
              <a:t>"Still image",</a:t>
            </a:r>
            <a:br>
              <a:rPr lang="en-US" sz="1050" dirty="0">
                <a:latin typeface="Consolas" panose="020B0609020204030204" pitchFamily="49" charset="0"/>
              </a:rPr>
            </a:br>
            <a:r>
              <a:rPr lang="en-US" sz="1050" dirty="0">
                <a:solidFill>
                  <a:schemeClr val="tx2">
                    <a:lumMod val="75000"/>
                    <a:lumOff val="25000"/>
                  </a:schemeClr>
                </a:solidFill>
                <a:latin typeface="Consolas"/>
              </a:rPr>
              <a:t>  "Format": </a:t>
            </a:r>
            <a:r>
              <a:rPr lang="en-US" sz="1050" dirty="0">
                <a:solidFill>
                  <a:schemeClr val="accent2">
                    <a:lumMod val="75000"/>
                  </a:schemeClr>
                </a:solidFill>
                <a:latin typeface="Consolas"/>
              </a:rPr>
              <a:t>"Postcard",</a:t>
            </a:r>
            <a:br>
              <a:rPr lang="en-US" sz="1050" dirty="0">
                <a:latin typeface="Consolas" panose="020B0609020204030204" pitchFamily="49" charset="0"/>
              </a:rPr>
            </a:br>
            <a:r>
              <a:rPr lang="en-US" sz="1050" dirty="0">
                <a:solidFill>
                  <a:schemeClr val="tx2">
                    <a:lumMod val="75000"/>
                    <a:lumOff val="25000"/>
                  </a:schemeClr>
                </a:solidFill>
                <a:latin typeface="Consolas"/>
              </a:rPr>
              <a:t>  "Collector": </a:t>
            </a:r>
            <a:r>
              <a:rPr lang="en-US" sz="1050" dirty="0">
                <a:solidFill>
                  <a:schemeClr val="accent2">
                    <a:lumMod val="75000"/>
                  </a:schemeClr>
                </a:solidFill>
                <a:latin typeface="Consolas"/>
              </a:rPr>
              <a:t>"Martin Berman",</a:t>
            </a:r>
            <a:br>
              <a:rPr lang="en-US" sz="1050" dirty="0">
                <a:latin typeface="Consolas" panose="020B0609020204030204" pitchFamily="49" charset="0"/>
              </a:rPr>
            </a:br>
            <a:r>
              <a:rPr lang="en-US" sz="1050" dirty="0">
                <a:solidFill>
                  <a:schemeClr val="tx2">
                    <a:lumMod val="75000"/>
                    <a:lumOff val="25000"/>
                  </a:schemeClr>
                </a:solidFill>
                <a:latin typeface="Consolas"/>
              </a:rPr>
              <a:t>  "Usage Statement": </a:t>
            </a:r>
            <a:r>
              <a:rPr lang="en-US" sz="1050" dirty="0">
                <a:solidFill>
                  <a:schemeClr val="accent2">
                    <a:lumMod val="75000"/>
                  </a:schemeClr>
                </a:solidFill>
                <a:latin typeface="Consolas"/>
              </a:rPr>
              <a:t>"Public domain",</a:t>
            </a:r>
            <a:br>
              <a:rPr lang="en-US" sz="1050" dirty="0">
                <a:latin typeface="Consolas" panose="020B0609020204030204" pitchFamily="49" charset="0"/>
              </a:rPr>
            </a:br>
            <a:r>
              <a:rPr lang="en-US" sz="1050" dirty="0">
                <a:solidFill>
                  <a:schemeClr val="tx2">
                    <a:lumMod val="75000"/>
                    <a:lumOff val="25000"/>
                  </a:schemeClr>
                </a:solidFill>
                <a:latin typeface="Consolas"/>
              </a:rPr>
              <a:t>  "Digitial Publisher": </a:t>
            </a:r>
            <a:r>
              <a:rPr lang="en-US" sz="1050" dirty="0">
                <a:solidFill>
                  <a:schemeClr val="accent2">
                    <a:lumMod val="75000"/>
                  </a:schemeClr>
                </a:solidFill>
                <a:latin typeface="Consolas"/>
              </a:rPr>
              <a:t>"Winnipeg Public Library",</a:t>
            </a:r>
            <a:br>
              <a:rPr lang="en-US" sz="1050" dirty="0">
                <a:latin typeface="Consolas" panose="020B0609020204030204" pitchFamily="49" charset="0"/>
              </a:rPr>
            </a:br>
            <a:r>
              <a:rPr lang="en-US" sz="1050" dirty="0">
                <a:solidFill>
                  <a:schemeClr val="tx2">
                    <a:lumMod val="75000"/>
                    <a:lumOff val="25000"/>
                  </a:schemeClr>
                </a:solidFill>
                <a:latin typeface="Consolas"/>
              </a:rPr>
              <a:t>  "Binder": </a:t>
            </a:r>
            <a:r>
              <a:rPr lang="en-US" sz="1050" dirty="0">
                <a:solidFill>
                  <a:schemeClr val="accent2">
                    <a:lumMod val="75000"/>
                  </a:schemeClr>
                </a:solidFill>
                <a:latin typeface="Consolas"/>
              </a:rPr>
              <a:t>"B3A"</a:t>
            </a:r>
            <a:br>
              <a:rPr lang="en-US" sz="1050" dirty="0">
                <a:latin typeface="Consolas" panose="020B0609020204030204" pitchFamily="49" charset="0"/>
              </a:rPr>
            </a:br>
            <a:r>
              <a:rPr lang="en-US" sz="1050" dirty="0">
                <a:solidFill>
                  <a:srgbClr val="FFC000"/>
                </a:solidFill>
                <a:latin typeface="Consolas"/>
              </a:rPr>
              <a:t>}</a:t>
            </a:r>
          </a:p>
        </p:txBody>
      </p:sp>
      <p:pic>
        <p:nvPicPr>
          <p:cNvPr id="6" name="Picture 5" descr="An old postcard with a stamp and a stamp&#10;&#10;AI-generated content may be incorrect.">
            <a:extLst>
              <a:ext uri="{FF2B5EF4-FFF2-40B4-BE49-F238E27FC236}">
                <a16:creationId xmlns:a16="http://schemas.microsoft.com/office/drawing/2014/main" id="{AE017204-F1E4-AB89-BC6B-0DC5B59FA1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15" y="3233997"/>
            <a:ext cx="4983480" cy="3299460"/>
          </a:xfrm>
          <a:prstGeom prst="rect">
            <a:avLst/>
          </a:prstGeom>
        </p:spPr>
      </p:pic>
      <p:pic>
        <p:nvPicPr>
          <p:cNvPr id="8" name="Picture 7" descr="A black and white photo of a field with horses&#10;&#10;AI-generated content may be incorrect.">
            <a:extLst>
              <a:ext uri="{FF2B5EF4-FFF2-40B4-BE49-F238E27FC236}">
                <a16:creationId xmlns:a16="http://schemas.microsoft.com/office/drawing/2014/main" id="{513C2B2A-0B43-747E-E6CC-FF2AD2A02D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95" y="0"/>
            <a:ext cx="4968240" cy="3314700"/>
          </a:xfrm>
          <a:prstGeom prst="rect">
            <a:avLst/>
          </a:prstGeom>
        </p:spPr>
      </p:pic>
      <p:sp>
        <p:nvSpPr>
          <p:cNvPr id="5" name="Arrow: Bent-Up 4">
            <a:extLst>
              <a:ext uri="{FF2B5EF4-FFF2-40B4-BE49-F238E27FC236}">
                <a16:creationId xmlns:a16="http://schemas.microsoft.com/office/drawing/2014/main" id="{280F8A0C-9AD0-1241-9B59-F08084666FB4}"/>
              </a:ext>
            </a:extLst>
          </p:cNvPr>
          <p:cNvSpPr/>
          <p:nvPr/>
        </p:nvSpPr>
        <p:spPr>
          <a:xfrm rot="5400000" flipH="1">
            <a:off x="438409" y="5048596"/>
            <a:ext cx="676115" cy="750768"/>
          </a:xfrm>
          <a:prstGeom prst="bentUp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6C829A85-8982-38C3-315B-AD9355E0E99D}"/>
              </a:ext>
            </a:extLst>
          </p:cNvPr>
          <p:cNvSpPr txBox="1"/>
          <p:nvPr/>
        </p:nvSpPr>
        <p:spPr>
          <a:xfrm>
            <a:off x="233739" y="5669084"/>
            <a:ext cx="2327753" cy="646331"/>
          </a:xfrm>
          <a:prstGeom prst="rect">
            <a:avLst/>
          </a:prstGeom>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AI </a:t>
            </a:r>
            <a:r>
              <a:rPr lang="en-US" dirty="0" err="1"/>
              <a:t>recognised</a:t>
            </a:r>
            <a:r>
              <a:rPr lang="en-US" dirty="0"/>
              <a:t> this as an M. I didn't.</a:t>
            </a:r>
          </a:p>
        </p:txBody>
      </p:sp>
      <p:sp>
        <p:nvSpPr>
          <p:cNvPr id="9" name="Arrow: Bent-Up 8">
            <a:extLst>
              <a:ext uri="{FF2B5EF4-FFF2-40B4-BE49-F238E27FC236}">
                <a16:creationId xmlns:a16="http://schemas.microsoft.com/office/drawing/2014/main" id="{9F81AC20-563D-DD88-9628-1C39C20DE40E}"/>
              </a:ext>
            </a:extLst>
          </p:cNvPr>
          <p:cNvSpPr/>
          <p:nvPr/>
        </p:nvSpPr>
        <p:spPr>
          <a:xfrm flipH="1" flipV="1">
            <a:off x="2039572" y="4545837"/>
            <a:ext cx="591685" cy="541735"/>
          </a:xfrm>
          <a:prstGeom prst="bentUp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35E2A03E-CC14-6527-F2FE-814BBCD599F5}"/>
              </a:ext>
            </a:extLst>
          </p:cNvPr>
          <p:cNvSpPr txBox="1"/>
          <p:nvPr/>
        </p:nvSpPr>
        <p:spPr>
          <a:xfrm>
            <a:off x="2640902" y="4091835"/>
            <a:ext cx="2327753" cy="923330"/>
          </a:xfrm>
          <a:prstGeom prst="rect">
            <a:avLst/>
          </a:prstGeom>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AI saw "Monaghan"</a:t>
            </a:r>
          </a:p>
          <a:p>
            <a:r>
              <a:rPr lang="en-US" dirty="0"/>
              <a:t>Actually "</a:t>
            </a:r>
            <a:r>
              <a:rPr lang="en-US" dirty="0" err="1"/>
              <a:t>Carnaghan</a:t>
            </a:r>
            <a:r>
              <a:rPr lang="en-US" dirty="0"/>
              <a:t>"</a:t>
            </a:r>
          </a:p>
          <a:p>
            <a:r>
              <a:rPr lang="en-US" dirty="0"/>
              <a:t>(I think)</a:t>
            </a:r>
            <a:endParaRPr lang="en-US"/>
          </a:p>
        </p:txBody>
      </p:sp>
      <p:sp>
        <p:nvSpPr>
          <p:cNvPr id="11" name="Arrow: Right 10">
            <a:extLst>
              <a:ext uri="{FF2B5EF4-FFF2-40B4-BE49-F238E27FC236}">
                <a16:creationId xmlns:a16="http://schemas.microsoft.com/office/drawing/2014/main" id="{CFE8D9FE-156A-CCB8-19A3-5F8A90771B83}"/>
              </a:ext>
            </a:extLst>
          </p:cNvPr>
          <p:cNvSpPr/>
          <p:nvPr/>
        </p:nvSpPr>
        <p:spPr>
          <a:xfrm rot="10800000">
            <a:off x="7494740" y="5187863"/>
            <a:ext cx="1252602" cy="480164"/>
          </a:xfrm>
          <a:prstGeom prst="rightArrow">
            <a:avLst/>
          </a:prstGeom>
          <a:solidFill>
            <a:srgbClr val="ED7D3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93891FB-F5CC-F948-0D44-D947FC98AB72}"/>
              </a:ext>
            </a:extLst>
          </p:cNvPr>
          <p:cNvSpPr txBox="1"/>
          <p:nvPr/>
        </p:nvSpPr>
        <p:spPr>
          <a:xfrm>
            <a:off x="8747340" y="4551121"/>
            <a:ext cx="2327753" cy="1754326"/>
          </a:xfrm>
          <a:prstGeom prst="rect">
            <a:avLst/>
          </a:prstGeom>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AI correctly understood that the photo could be no later than 1906, but wrongly stated that it couldn't be older</a:t>
            </a:r>
          </a:p>
        </p:txBody>
      </p:sp>
    </p:spTree>
    <p:extLst>
      <p:ext uri="{BB962C8B-B14F-4D97-AF65-F5344CB8AC3E}">
        <p14:creationId xmlns:p14="http://schemas.microsoft.com/office/powerpoint/2010/main" val="39673094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157CC4B-F6BD-C7F1-2365-F932D08CA8C8}"/>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0FC09211-A26E-2882-B86B-E2034BB44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7BC0FB62-AACE-6DD1-C6A4-0B2311E005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9D5A341-3E63-E852-CCBA-C935AAA0C09F}"/>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After Response</a:t>
            </a:r>
          </a:p>
        </p:txBody>
      </p:sp>
      <p:sp>
        <p:nvSpPr>
          <p:cNvPr id="3" name="Content Placeholder 2">
            <a:extLst>
              <a:ext uri="{FF2B5EF4-FFF2-40B4-BE49-F238E27FC236}">
                <a16:creationId xmlns:a16="http://schemas.microsoft.com/office/drawing/2014/main" id="{9DE7B3B5-8E90-8C65-0219-CF1CB3285407}"/>
              </a:ext>
            </a:extLst>
          </p:cNvPr>
          <p:cNvSpPr>
            <a:spLocks noGrp="1"/>
          </p:cNvSpPr>
          <p:nvPr>
            <p:ph sz="half" idx="1"/>
          </p:nvPr>
        </p:nvSpPr>
        <p:spPr>
          <a:xfrm>
            <a:off x="7531610" y="2434201"/>
            <a:ext cx="3822189" cy="3742762"/>
          </a:xfrm>
        </p:spPr>
        <p:txBody>
          <a:bodyPr vert="horz" lIns="91440" tIns="45720" rIns="91440" bIns="45720" rtlCol="0" anchor="t">
            <a:normAutofit/>
          </a:bodyPr>
          <a:lstStyle/>
          <a:p>
            <a:r>
              <a:rPr lang="en-US" sz="2000" dirty="0"/>
              <a:t>Convert from JSON (JavaScript Object Notation) format to TSV (Tab Separated Values).</a:t>
            </a:r>
          </a:p>
          <a:p>
            <a:r>
              <a:rPr lang="en-US" sz="2000" dirty="0"/>
              <a:t>Run our digital repository’s ingest process</a:t>
            </a:r>
          </a:p>
          <a:p>
            <a:r>
              <a:rPr lang="en-US" sz="2000" dirty="0"/>
              <a:t>Vet and correct results*</a:t>
            </a:r>
          </a:p>
          <a:p>
            <a:r>
              <a:rPr lang="en-US" sz="2000" dirty="0"/>
              <a:t>Approve and publish cards</a:t>
            </a:r>
          </a:p>
          <a:p>
            <a:endParaRPr lang="en-US" sz="2000" dirty="0"/>
          </a:p>
          <a:p>
            <a:endParaRPr lang="en-US" sz="2000" dirty="0"/>
          </a:p>
          <a:p>
            <a:pPr marL="0" indent="0">
              <a:buNone/>
            </a:pPr>
            <a:r>
              <a:rPr lang="en-US" sz="2000" dirty="0"/>
              <a:t>* This is where the time goes</a:t>
            </a:r>
          </a:p>
        </p:txBody>
      </p:sp>
      <p:sp>
        <p:nvSpPr>
          <p:cNvPr id="4" name="Content Placeholder 3">
            <a:extLst>
              <a:ext uri="{FF2B5EF4-FFF2-40B4-BE49-F238E27FC236}">
                <a16:creationId xmlns:a16="http://schemas.microsoft.com/office/drawing/2014/main" id="{35CC7F46-4EB1-0F2E-7864-92F8938C2CDD}"/>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41151330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2939C73-3042-D63A-7608-517F72153D7D}"/>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BD773EFB-C475-6044-83F6-D1A9EB78C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E34DCE19-6EE1-6D03-700F-38B1C09D8B9E}"/>
              </a:ext>
            </a:extLst>
          </p:cNvPr>
          <p:cNvPicPr>
            <a:picLocks noGrp="1" noChangeAspect="1" noChangeArrowheads="1"/>
          </p:cNvPicPr>
          <p:nvPr>
            <p:ph sz="half" idx="2"/>
          </p:nvPr>
        </p:nvPicPr>
        <p:blipFill>
          <a:blip r:embed="rId3">
            <a:alphaModFix amt="6000"/>
            <a:extLst>
              <a:ext uri="{28A0092B-C50C-407E-A947-70E740481C1C}">
                <a14:useLocalDpi xmlns:a14="http://schemas.microsoft.com/office/drawing/2010/main" val="0"/>
              </a:ext>
            </a:extLst>
          </a:blip>
          <a:srcRect r="596"/>
          <a:stretch/>
        </p:blipFill>
        <p:spPr bwMode="auto">
          <a:xfrm>
            <a:off x="0" y="10"/>
            <a:ext cx="10653573" cy="7555822"/>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9CFF5883-78CD-7FC0-4261-8A7FD5D15F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581EC54-42C8-9D28-DC31-637D5281F6E2}"/>
              </a:ext>
            </a:extLst>
          </p:cNvPr>
          <p:cNvSpPr>
            <a:spLocks noGrp="1"/>
          </p:cNvSpPr>
          <p:nvPr>
            <p:ph type="title"/>
          </p:nvPr>
        </p:nvSpPr>
        <p:spPr>
          <a:xfrm>
            <a:off x="7763773" y="365125"/>
            <a:ext cx="3713412" cy="1899912"/>
          </a:xfrm>
        </p:spPr>
        <p:txBody>
          <a:bodyPr vert="horz" lIns="91440" tIns="45720" rIns="91440" bIns="45720" rtlCol="0" anchor="ctr">
            <a:normAutofit/>
          </a:bodyPr>
          <a:lstStyle/>
          <a:p>
            <a:r>
              <a:rPr lang="en-US" sz="4000" dirty="0"/>
              <a:t>Automating the Process</a:t>
            </a:r>
          </a:p>
        </p:txBody>
      </p:sp>
      <p:sp>
        <p:nvSpPr>
          <p:cNvPr id="3" name="Content Placeholder 2">
            <a:extLst>
              <a:ext uri="{FF2B5EF4-FFF2-40B4-BE49-F238E27FC236}">
                <a16:creationId xmlns:a16="http://schemas.microsoft.com/office/drawing/2014/main" id="{9F9A3B56-5FE5-D95B-AAF1-628581E0EFC0}"/>
              </a:ext>
            </a:extLst>
          </p:cNvPr>
          <p:cNvSpPr>
            <a:spLocks noGrp="1"/>
          </p:cNvSpPr>
          <p:nvPr>
            <p:ph sz="half" idx="1"/>
          </p:nvPr>
        </p:nvSpPr>
        <p:spPr>
          <a:xfrm>
            <a:off x="7763774" y="2434201"/>
            <a:ext cx="3590026" cy="3742762"/>
          </a:xfrm>
        </p:spPr>
        <p:txBody>
          <a:bodyPr vert="horz" lIns="91440" tIns="45720" rIns="91440" bIns="45720" rtlCol="0" anchor="t">
            <a:normAutofit fontScale="92500" lnSpcReduction="10000"/>
          </a:bodyPr>
          <a:lstStyle/>
          <a:p>
            <a:r>
              <a:rPr lang="en-US" sz="2000" dirty="0"/>
              <a:t>For each card under a given folder on disk a python script was written to:</a:t>
            </a:r>
          </a:p>
          <a:p>
            <a:pPr lvl="1"/>
            <a:r>
              <a:rPr lang="en-US" sz="1600" dirty="0"/>
              <a:t>load a front/back image pair from a directory structure</a:t>
            </a:r>
          </a:p>
          <a:p>
            <a:pPr lvl="1"/>
            <a:r>
              <a:rPr lang="en-US" sz="1600" dirty="0"/>
              <a:t>pre-process them</a:t>
            </a:r>
          </a:p>
          <a:p>
            <a:pPr lvl="1"/>
            <a:r>
              <a:rPr lang="en-US" sz="1600" dirty="0"/>
              <a:t>send them to OpenAI with the prompt</a:t>
            </a:r>
          </a:p>
          <a:p>
            <a:pPr lvl="1"/>
            <a:r>
              <a:rPr lang="en-US" sz="1600" dirty="0"/>
              <a:t>save the JSON response to the directory structure for the card</a:t>
            </a:r>
          </a:p>
          <a:p>
            <a:r>
              <a:rPr lang="en-US" sz="2000" dirty="0"/>
              <a:t>Another script was written to convert the JSON response into a TSV file that our DRM software understands for import.</a:t>
            </a:r>
          </a:p>
        </p:txBody>
      </p:sp>
      <p:sp>
        <p:nvSpPr>
          <p:cNvPr id="4" name="TextBox 3">
            <a:extLst>
              <a:ext uri="{FF2B5EF4-FFF2-40B4-BE49-F238E27FC236}">
                <a16:creationId xmlns:a16="http://schemas.microsoft.com/office/drawing/2014/main" id="{FF870E53-F387-8882-5FC6-18857C13E789}"/>
              </a:ext>
            </a:extLst>
          </p:cNvPr>
          <p:cNvSpPr txBox="1"/>
          <p:nvPr/>
        </p:nvSpPr>
        <p:spPr>
          <a:xfrm>
            <a:off x="4158342" y="6138720"/>
            <a:ext cx="804556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dirty="0">
                <a:solidFill>
                  <a:schemeClr val="tx2">
                    <a:lumMod val="49000"/>
                    <a:lumOff val="51000"/>
                  </a:schemeClr>
                </a:solidFill>
                <a:ea typeface="+mn-lt"/>
                <a:cs typeface="+mn-lt"/>
              </a:rPr>
              <a:t>https://github.com/pr3sidentspence/CONTENTdm-OpenAI</a:t>
            </a:r>
            <a:endParaRPr lang="en-US" sz="2400">
              <a:solidFill>
                <a:schemeClr val="tx2">
                  <a:lumMod val="49000"/>
                  <a:lumOff val="51000"/>
                </a:schemeClr>
              </a:solidFill>
            </a:endParaRPr>
          </a:p>
        </p:txBody>
      </p:sp>
    </p:spTree>
    <p:extLst>
      <p:ext uri="{BB962C8B-B14F-4D97-AF65-F5344CB8AC3E}">
        <p14:creationId xmlns:p14="http://schemas.microsoft.com/office/powerpoint/2010/main" val="14782075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4FADF9B-7D2E-DDFE-7FF6-21605F2624CF}"/>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C51D089E-E426-0509-D65A-7ACB84ACA6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5AAE9A31-6780-3DB4-2F73-C0EAC19534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387AA78-A5AC-E320-A66D-0534B240594C}"/>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How Many?</a:t>
            </a:r>
            <a:br>
              <a:rPr lang="en-US" sz="4000" dirty="0"/>
            </a:br>
            <a:r>
              <a:rPr lang="en-US" sz="4000" dirty="0"/>
              <a:t>How Quickly?</a:t>
            </a:r>
          </a:p>
        </p:txBody>
      </p:sp>
      <p:sp>
        <p:nvSpPr>
          <p:cNvPr id="3" name="Content Placeholder 2">
            <a:extLst>
              <a:ext uri="{FF2B5EF4-FFF2-40B4-BE49-F238E27FC236}">
                <a16:creationId xmlns:a16="http://schemas.microsoft.com/office/drawing/2014/main" id="{17D7897F-B78B-5EAD-012D-FA9600FA5A54}"/>
              </a:ext>
            </a:extLst>
          </p:cNvPr>
          <p:cNvSpPr>
            <a:spLocks noGrp="1"/>
          </p:cNvSpPr>
          <p:nvPr>
            <p:ph sz="half" idx="1"/>
          </p:nvPr>
        </p:nvSpPr>
        <p:spPr>
          <a:xfrm>
            <a:off x="7531610" y="2434201"/>
            <a:ext cx="3822189" cy="3742762"/>
          </a:xfrm>
        </p:spPr>
        <p:txBody>
          <a:bodyPr vert="horz" lIns="91440" tIns="45720" rIns="91440" bIns="45720" rtlCol="0" anchor="t">
            <a:normAutofit lnSpcReduction="10000"/>
          </a:bodyPr>
          <a:lstStyle/>
          <a:p>
            <a:r>
              <a:rPr lang="en-US" sz="2000" dirty="0"/>
              <a:t>OpenAI can do a card in seconds</a:t>
            </a:r>
          </a:p>
          <a:p>
            <a:r>
              <a:rPr lang="en-US" sz="2000" dirty="0"/>
              <a:t>Still needs human vetting!</a:t>
            </a:r>
          </a:p>
          <a:p>
            <a:r>
              <a:rPr lang="en-US" sz="2000" dirty="0"/>
              <a:t>New workflow estimate</a:t>
            </a:r>
            <a:r>
              <a:rPr lang="en-US" sz="2000" dirty="0">
                <a:solidFill>
                  <a:srgbClr val="FF0000"/>
                </a:solidFill>
              </a:rPr>
              <a:t>*</a:t>
            </a:r>
            <a:r>
              <a:rPr lang="en-US" sz="2000" dirty="0"/>
              <a:t>:</a:t>
            </a:r>
          </a:p>
          <a:p>
            <a:pPr lvl="1"/>
            <a:r>
              <a:rPr lang="en-US" sz="1600" dirty="0"/>
              <a:t>Can do work that used to take a year in about a month</a:t>
            </a:r>
          </a:p>
          <a:p>
            <a:pPr lvl="1"/>
            <a:r>
              <a:rPr lang="en-US" sz="1600" dirty="0"/>
              <a:t>Roughly 10x improvement in speed</a:t>
            </a:r>
          </a:p>
          <a:p>
            <a:pPr lvl="1"/>
            <a:endParaRPr lang="en-US" sz="1600" dirty="0"/>
          </a:p>
          <a:p>
            <a:pPr lvl="1"/>
            <a:endParaRPr lang="en-US" sz="1600" dirty="0"/>
          </a:p>
          <a:p>
            <a:pPr lvl="1"/>
            <a:endParaRPr lang="en-US" sz="1600" dirty="0"/>
          </a:p>
          <a:p>
            <a:pPr marL="457200" lvl="1" indent="0">
              <a:buNone/>
            </a:pPr>
            <a:r>
              <a:rPr lang="en-US" sz="1600" dirty="0">
                <a:solidFill>
                  <a:srgbClr val="FF0000"/>
                </a:solidFill>
              </a:rPr>
              <a:t>* hard to say for sure, difficult to make a direct comparison</a:t>
            </a:r>
          </a:p>
        </p:txBody>
      </p:sp>
      <p:sp>
        <p:nvSpPr>
          <p:cNvPr id="4" name="Content Placeholder 3">
            <a:extLst>
              <a:ext uri="{FF2B5EF4-FFF2-40B4-BE49-F238E27FC236}">
                <a16:creationId xmlns:a16="http://schemas.microsoft.com/office/drawing/2014/main" id="{24ED92A8-44C2-F24F-0341-22DC539AFAC8}"/>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18275776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A97F5CA-5D20-6842-AD8B-34EC03D70B0E}"/>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5D758A37-6FF7-ED58-3F90-04C78D8B9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17FDA728-DCF8-5389-9077-F5D6F91C05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A7615B-AFB9-B348-020F-D9B8ED6389AE}"/>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What about Quality?</a:t>
            </a:r>
          </a:p>
        </p:txBody>
      </p:sp>
      <p:sp>
        <p:nvSpPr>
          <p:cNvPr id="3" name="Content Placeholder 2">
            <a:extLst>
              <a:ext uri="{FF2B5EF4-FFF2-40B4-BE49-F238E27FC236}">
                <a16:creationId xmlns:a16="http://schemas.microsoft.com/office/drawing/2014/main" id="{2924770A-9DEB-EAEC-0EBE-1AAFF4582C78}"/>
              </a:ext>
            </a:extLst>
          </p:cNvPr>
          <p:cNvSpPr>
            <a:spLocks noGrp="1"/>
          </p:cNvSpPr>
          <p:nvPr>
            <p:ph sz="half" idx="1"/>
          </p:nvPr>
        </p:nvSpPr>
        <p:spPr>
          <a:xfrm>
            <a:off x="7531610" y="2434201"/>
            <a:ext cx="3822189" cy="3742762"/>
          </a:xfrm>
        </p:spPr>
        <p:txBody>
          <a:bodyPr vert="horz" lIns="91440" tIns="45720" rIns="91440" bIns="45720" rtlCol="0" anchor="t">
            <a:normAutofit/>
          </a:bodyPr>
          <a:lstStyle/>
          <a:p>
            <a:r>
              <a:rPr lang="en-US" sz="1600" b="1" dirty="0"/>
              <a:t>Not as good as our human cataloguer</a:t>
            </a:r>
          </a:p>
          <a:p>
            <a:r>
              <a:rPr lang="en-US" sz="1600" dirty="0"/>
              <a:t>But… </a:t>
            </a:r>
            <a:r>
              <a:rPr lang="en-US" sz="1600" b="1" dirty="0"/>
              <a:t>good enough</a:t>
            </a:r>
            <a:endParaRPr lang="en-US" sz="1600" dirty="0"/>
          </a:p>
          <a:p>
            <a:pPr marL="0" indent="0">
              <a:buNone/>
            </a:pPr>
            <a:r>
              <a:rPr lang="en-US" sz="1600" dirty="0"/>
              <a:t>(Especially as compared to the rather sparse descriptions other repositories provide. Although, others are beginning to make use of handwriting recognition)</a:t>
            </a:r>
          </a:p>
          <a:p>
            <a:r>
              <a:rPr lang="en-US" sz="1600" dirty="0"/>
              <a:t>All postcards described with the aid of AI have the following added to the notes field when published:</a:t>
            </a:r>
            <a:endParaRPr lang="en-US" sz="1800" b="1" dirty="0"/>
          </a:p>
          <a:p>
            <a:pPr lvl="1"/>
            <a:r>
              <a:rPr lang="en-US" sz="1400" b="1" dirty="0"/>
              <a:t>OpenAI GPT-4o used to generate some of the information in this record. Use with caution. Report errors to eref@wpl.libanswers.ca .</a:t>
            </a:r>
          </a:p>
        </p:txBody>
      </p:sp>
      <p:sp>
        <p:nvSpPr>
          <p:cNvPr id="4" name="Content Placeholder 3">
            <a:extLst>
              <a:ext uri="{FF2B5EF4-FFF2-40B4-BE49-F238E27FC236}">
                <a16:creationId xmlns:a16="http://schemas.microsoft.com/office/drawing/2014/main" id="{96E544FD-4ABD-2836-858B-BC335E82B4D0}"/>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5265705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272D8FE-2ED4-BB5B-2085-53D7CE0A8415}"/>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2B147D41-33C6-55BC-AC9A-4467BCA5E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0F31CA24-D359-C1DC-B9D4-D97706ED1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90486AC-F2BE-B9A0-1531-7B28C0807FAB}"/>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Funny Problems</a:t>
            </a:r>
          </a:p>
        </p:txBody>
      </p:sp>
      <p:sp>
        <p:nvSpPr>
          <p:cNvPr id="3" name="Content Placeholder 2">
            <a:extLst>
              <a:ext uri="{FF2B5EF4-FFF2-40B4-BE49-F238E27FC236}">
                <a16:creationId xmlns:a16="http://schemas.microsoft.com/office/drawing/2014/main" id="{57AE71D1-4AA1-7078-CBD9-908738E82183}"/>
              </a:ext>
            </a:extLst>
          </p:cNvPr>
          <p:cNvSpPr>
            <a:spLocks noGrp="1"/>
          </p:cNvSpPr>
          <p:nvPr>
            <p:ph sz="half" idx="1"/>
          </p:nvPr>
        </p:nvSpPr>
        <p:spPr>
          <a:xfrm>
            <a:off x="7531610" y="2434201"/>
            <a:ext cx="3822189" cy="4058674"/>
          </a:xfrm>
        </p:spPr>
        <p:txBody>
          <a:bodyPr vert="horz" lIns="91440" tIns="45720" rIns="91440" bIns="45720" rtlCol="0" anchor="t">
            <a:normAutofit fontScale="85000" lnSpcReduction="20000"/>
          </a:bodyPr>
          <a:lstStyle/>
          <a:p>
            <a:r>
              <a:rPr lang="en-US" sz="2000" dirty="0"/>
              <a:t>Once the OpenAI’s transcription gets something wrong, the rest is usually a hallucination, and it rarely recovers. </a:t>
            </a:r>
          </a:p>
          <a:p>
            <a:r>
              <a:rPr lang="en-US" sz="1800" dirty="0">
                <a:effectLst/>
                <a:latin typeface="Calibri"/>
                <a:ea typeface="Calibri"/>
                <a:cs typeface="Calibri"/>
              </a:rPr>
              <a:t>Actual message:</a:t>
            </a:r>
            <a:br>
              <a:rPr lang="en-US" sz="1800" dirty="0">
                <a:effectLst/>
                <a:latin typeface="Calibri" panose="020F0502020204030204" pitchFamily="34" charset="0"/>
              </a:rPr>
            </a:br>
            <a:br>
              <a:rPr lang="en-US" sz="1800" dirty="0">
                <a:effectLst/>
                <a:latin typeface="Calibri" panose="020F0502020204030204" pitchFamily="34" charset="0"/>
              </a:rPr>
            </a:br>
            <a:r>
              <a:rPr lang="en-US" sz="1900" dirty="0">
                <a:effectLst/>
                <a:latin typeface="Segoe Print"/>
              </a:rPr>
              <a:t>Sep 17th 1908, Dear Florence, We are here at this pretty little town A place of about 400 inhabitants. Theo was out duck shooting on a lake in a row boat this morning with a young man a friend of ours. He got up about 5 O'clock &amp; they drove 4 miles to the lake. Got home about 11:30 after having lots of fun &amp; getting tired and dirty &amp; no ducks. We expect to be home early in October. Hope you are all well. With love, I remain yours [?] Aunt Addie.</a:t>
            </a:r>
            <a:endParaRPr lang="en-US" sz="1900" dirty="0">
              <a:solidFill>
                <a:srgbClr val="FF0000"/>
              </a:solidFill>
              <a:latin typeface="Segoe Print"/>
            </a:endParaRPr>
          </a:p>
        </p:txBody>
      </p:sp>
      <p:pic>
        <p:nvPicPr>
          <p:cNvPr id="12" name="Content Placeholder 11" descr="A close-up of a postcard&#10;&#10;AI-generated content may be incorrect.">
            <a:extLst>
              <a:ext uri="{FF2B5EF4-FFF2-40B4-BE49-F238E27FC236}">
                <a16:creationId xmlns:a16="http://schemas.microsoft.com/office/drawing/2014/main" id="{1428E720-BC2A-3122-4718-C1B34040C54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047" y="-4666499"/>
            <a:ext cx="7404958" cy="11524499"/>
          </a:xfrm>
        </p:spPr>
      </p:pic>
      <p:sp>
        <p:nvSpPr>
          <p:cNvPr id="5" name="TextBox 4">
            <a:extLst>
              <a:ext uri="{FF2B5EF4-FFF2-40B4-BE49-F238E27FC236}">
                <a16:creationId xmlns:a16="http://schemas.microsoft.com/office/drawing/2014/main" id="{F0ADBCE6-1F88-A987-0113-6F705AFEF5F6}"/>
              </a:ext>
            </a:extLst>
          </p:cNvPr>
          <p:cNvSpPr txBox="1"/>
          <p:nvPr/>
        </p:nvSpPr>
        <p:spPr>
          <a:xfrm>
            <a:off x="7630437" y="6461342"/>
            <a:ext cx="43736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Voice source: </a:t>
            </a:r>
            <a:r>
              <a:rPr lang="en-US" dirty="0">
                <a:ea typeface="+mn-lt"/>
                <a:cs typeface="+mn-lt"/>
              </a:rPr>
              <a:t>https://speechactors.com</a:t>
            </a:r>
            <a:endParaRPr lang="en-US" dirty="0"/>
          </a:p>
        </p:txBody>
      </p:sp>
    </p:spTree>
    <p:extLst>
      <p:ext uri="{BB962C8B-B14F-4D97-AF65-F5344CB8AC3E}">
        <p14:creationId xmlns:p14="http://schemas.microsoft.com/office/powerpoint/2010/main" val="604595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iterate type="lt">
                                    <p:tmAbs val="80"/>
                                  </p:iterate>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ADEA2A9-F2BF-1837-C887-6B7BC8102166}"/>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0" name="Rectangle 103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DFC5BE7-81CC-8FF6-218B-801023171A47}"/>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a:t>The Rob McInnes Collection</a:t>
            </a:r>
            <a:endParaRPr lang="en-US" sz="4000" dirty="0"/>
          </a:p>
        </p:txBody>
      </p:sp>
      <p:sp>
        <p:nvSpPr>
          <p:cNvPr id="3" name="Content Placeholder 2">
            <a:extLst>
              <a:ext uri="{FF2B5EF4-FFF2-40B4-BE49-F238E27FC236}">
                <a16:creationId xmlns:a16="http://schemas.microsoft.com/office/drawing/2014/main" id="{291B8EB9-AE21-2805-4EB2-CA500275A11D}"/>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Began in 2012 as </a:t>
            </a:r>
            <a:r>
              <a:rPr lang="en-US" sz="2000" dirty="0" err="1"/>
              <a:t>PastForward’s</a:t>
            </a:r>
            <a:r>
              <a:rPr lang="en-US" sz="2000" dirty="0"/>
              <a:t> first collection</a:t>
            </a:r>
          </a:p>
          <a:p>
            <a:r>
              <a:rPr lang="en-US" sz="2000" dirty="0"/>
              <a:t>2000 early 20</a:t>
            </a:r>
            <a:r>
              <a:rPr lang="en-US" sz="2000" baseline="30000" dirty="0"/>
              <a:t>th</a:t>
            </a:r>
            <a:r>
              <a:rPr lang="en-US" sz="2000" dirty="0"/>
              <a:t> Century Winnipeg postcards</a:t>
            </a:r>
          </a:p>
          <a:p>
            <a:r>
              <a:rPr lang="en-US" sz="2000" dirty="0"/>
              <a:t>Scanning &amp; cataloguing contracted out</a:t>
            </a:r>
          </a:p>
          <a:p>
            <a:r>
              <a:rPr lang="en-US" sz="2000" dirty="0"/>
              <a:t>Descriptive quality issues</a:t>
            </a:r>
            <a:br>
              <a:rPr lang="en-US" sz="2000" dirty="0"/>
            </a:br>
            <a:r>
              <a:rPr lang="en-US" sz="2000" dirty="0"/>
              <a:t>	</a:t>
            </a:r>
            <a:r>
              <a:rPr lang="en-US" sz="2000" dirty="0">
                <a:latin typeface="Wide Latin" panose="020A0A07050505020404" pitchFamily="18" charset="0"/>
                <a:sym typeface="Wingdings 3" panose="05040102010807070707" pitchFamily="18" charset="2"/>
              </a:rPr>
              <a:t></a:t>
            </a:r>
            <a:r>
              <a:rPr lang="en-US" sz="2000" dirty="0"/>
              <a:t> brought in-house</a:t>
            </a:r>
          </a:p>
        </p:txBody>
      </p:sp>
      <p:sp>
        <p:nvSpPr>
          <p:cNvPr id="4" name="Content Placeholder 3">
            <a:extLst>
              <a:ext uri="{FF2B5EF4-FFF2-40B4-BE49-F238E27FC236}">
                <a16:creationId xmlns:a16="http://schemas.microsoft.com/office/drawing/2014/main" id="{45C06986-BF0F-B1F2-B8FB-1D97138185FF}"/>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1884335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A0F25BF-77A1-5A8C-DB82-968704EF71BC}"/>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A6B2D4BB-66B0-1951-F63F-500D1604D8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6859E6FD-5F17-C940-A5EF-AAE7E17201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B5700E5-CFB1-C725-9B2E-939024375B05}"/>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Funny Problems</a:t>
            </a:r>
          </a:p>
        </p:txBody>
      </p:sp>
      <p:sp>
        <p:nvSpPr>
          <p:cNvPr id="3" name="Content Placeholder 2">
            <a:extLst>
              <a:ext uri="{FF2B5EF4-FFF2-40B4-BE49-F238E27FC236}">
                <a16:creationId xmlns:a16="http://schemas.microsoft.com/office/drawing/2014/main" id="{1A56DA9D-36C4-1AB1-C021-EF93900A5581}"/>
              </a:ext>
            </a:extLst>
          </p:cNvPr>
          <p:cNvSpPr>
            <a:spLocks noGrp="1"/>
          </p:cNvSpPr>
          <p:nvPr>
            <p:ph sz="half" idx="1"/>
          </p:nvPr>
        </p:nvSpPr>
        <p:spPr>
          <a:xfrm>
            <a:off x="7531610" y="2434201"/>
            <a:ext cx="3822189" cy="4319024"/>
          </a:xfrm>
        </p:spPr>
        <p:txBody>
          <a:bodyPr vert="horz" lIns="91440" tIns="45720" rIns="91440" bIns="45720" rtlCol="0" anchor="t">
            <a:normAutofit fontScale="92500" lnSpcReduction="10000"/>
          </a:bodyPr>
          <a:lstStyle/>
          <a:p>
            <a:r>
              <a:rPr lang="en-US" sz="2000" dirty="0"/>
              <a:t>Once the OpenAI’s transcription gets something wrong, the rest is usually a hallucination, and it rarely recovers. </a:t>
            </a:r>
          </a:p>
          <a:p>
            <a:pPr lvl="0"/>
            <a:r>
              <a:rPr lang="en-US" sz="1800" dirty="0">
                <a:solidFill>
                  <a:prstClr val="black"/>
                </a:solidFill>
                <a:latin typeface="Calibri"/>
                <a:ea typeface="Calibri"/>
                <a:cs typeface="Calibri"/>
              </a:rPr>
              <a:t>OpenAI’s transcription:</a:t>
            </a:r>
            <a:br>
              <a:rPr lang="en-US" sz="1800" dirty="0">
                <a:latin typeface="Calibri" panose="020F0502020204030204" pitchFamily="34" charset="0"/>
              </a:rPr>
            </a:br>
            <a:br>
              <a:rPr lang="en-US" sz="1800" dirty="0">
                <a:latin typeface="Calibri" panose="020F0502020204030204" pitchFamily="34" charset="0"/>
              </a:rPr>
            </a:br>
            <a:r>
              <a:rPr lang="en-US" sz="1800" dirty="0">
                <a:solidFill>
                  <a:prstClr val="black"/>
                </a:solidFill>
                <a:latin typeface="Segoe Print"/>
              </a:rPr>
              <a:t>Dear Florence, Sept 17</a:t>
            </a:r>
            <a:r>
              <a:rPr lang="en-US" sz="1800" dirty="0">
                <a:solidFill>
                  <a:srgbClr val="FF0000"/>
                </a:solidFill>
                <a:latin typeface="Segoe Print"/>
              </a:rPr>
              <a:t>/06</a:t>
            </a:r>
            <a:r>
              <a:rPr lang="en-US" sz="1800" dirty="0">
                <a:solidFill>
                  <a:prstClr val="black"/>
                </a:solidFill>
                <a:latin typeface="Segoe Print"/>
              </a:rPr>
              <a:t>. </a:t>
            </a:r>
            <a:r>
              <a:rPr lang="en-US" sz="1700" dirty="0">
                <a:solidFill>
                  <a:prstClr val="black"/>
                </a:solidFill>
                <a:latin typeface="Segoe Print"/>
              </a:rPr>
              <a:t>We are at this </a:t>
            </a:r>
            <a:r>
              <a:rPr lang="en-US" sz="1700" dirty="0">
                <a:solidFill>
                  <a:srgbClr val="FF0000"/>
                </a:solidFill>
                <a:latin typeface="Segoe Print"/>
              </a:rPr>
              <a:t>fair. A little impulse made us stop and go grub fishing after</a:t>
            </a:r>
            <a:r>
              <a:rPr lang="en-US" sz="1700" dirty="0">
                <a:solidFill>
                  <a:prstClr val="black"/>
                </a:solidFill>
                <a:latin typeface="Segoe Print"/>
              </a:rPr>
              <a:t> 4 </a:t>
            </a:r>
            <a:r>
              <a:rPr lang="en-US" sz="1700" dirty="0">
                <a:solidFill>
                  <a:srgbClr val="FF0000"/>
                </a:solidFill>
                <a:latin typeface="Segoe Print"/>
              </a:rPr>
              <a:t>o'clock lunch. Sleeping in a real</a:t>
            </a:r>
            <a:r>
              <a:rPr lang="en-US" sz="1700" dirty="0">
                <a:solidFill>
                  <a:prstClr val="black"/>
                </a:solidFill>
                <a:latin typeface="Segoe Print"/>
              </a:rPr>
              <a:t> duck </a:t>
            </a:r>
            <a:r>
              <a:rPr lang="en-US" sz="1700" dirty="0">
                <a:solidFill>
                  <a:srgbClr val="FF0000"/>
                </a:solidFill>
                <a:latin typeface="Segoe Print"/>
              </a:rPr>
              <a:t>about 15 miles i</a:t>
            </a:r>
            <a:r>
              <a:rPr lang="en-US" sz="1700" dirty="0">
                <a:solidFill>
                  <a:prstClr val="black"/>
                </a:solidFill>
                <a:latin typeface="Segoe Print"/>
              </a:rPr>
              <a:t>n the lake. </a:t>
            </a:r>
            <a:r>
              <a:rPr lang="en-US" sz="1700" dirty="0">
                <a:solidFill>
                  <a:srgbClr val="FF0000"/>
                </a:solidFill>
                <a:latin typeface="Segoe Print"/>
              </a:rPr>
              <a:t>Harry got a young mom. A young looking slug of her lost her</a:t>
            </a:r>
            <a:r>
              <a:rPr lang="en-US" sz="1700" dirty="0">
                <a:solidFill>
                  <a:prstClr val="black"/>
                </a:solidFill>
                <a:latin typeface="Segoe Print"/>
              </a:rPr>
              <a:t> about 5</a:t>
            </a:r>
            <a:r>
              <a:rPr lang="en-US" sz="1700" dirty="0">
                <a:solidFill>
                  <a:srgbClr val="FF0000"/>
                </a:solidFill>
                <a:latin typeface="Segoe Print"/>
              </a:rPr>
              <a:t>. The fake of this show </a:t>
            </a:r>
            <a:r>
              <a:rPr lang="en-US" sz="1700" dirty="0">
                <a:latin typeface="Segoe Print"/>
              </a:rPr>
              <a:t>4 miles</a:t>
            </a:r>
            <a:r>
              <a:rPr lang="en-US" sz="1700" dirty="0">
                <a:solidFill>
                  <a:srgbClr val="FF0000"/>
                </a:solidFill>
                <a:latin typeface="Segoe Print"/>
              </a:rPr>
              <a:t> long and 11.30 at night plenty</a:t>
            </a:r>
            <a:r>
              <a:rPr lang="en-US" sz="1700" dirty="0">
                <a:solidFill>
                  <a:prstClr val="black"/>
                </a:solidFill>
                <a:latin typeface="Segoe Print"/>
              </a:rPr>
              <a:t> of fun </a:t>
            </a:r>
            <a:r>
              <a:rPr lang="en-US" sz="1700" dirty="0">
                <a:solidFill>
                  <a:srgbClr val="FF0000"/>
                </a:solidFill>
                <a:latin typeface="Segoe Print"/>
              </a:rPr>
              <a:t>about 4 or 5 on reach to go on. See you are easy figuring out. Yours, Harry</a:t>
            </a:r>
          </a:p>
        </p:txBody>
      </p:sp>
      <p:pic>
        <p:nvPicPr>
          <p:cNvPr id="12" name="Content Placeholder 11" descr="A close-up of a postcard&#10;&#10;AI-generated content may be incorrect.">
            <a:extLst>
              <a:ext uri="{FF2B5EF4-FFF2-40B4-BE49-F238E27FC236}">
                <a16:creationId xmlns:a16="http://schemas.microsoft.com/office/drawing/2014/main" id="{BED95BB9-5394-C223-2F7F-1B381604712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3047" y="-4666499"/>
            <a:ext cx="7404958" cy="11524499"/>
          </a:xfrm>
        </p:spPr>
      </p:pic>
      <p:sp>
        <p:nvSpPr>
          <p:cNvPr id="6" name="TextBox 5">
            <a:extLst>
              <a:ext uri="{FF2B5EF4-FFF2-40B4-BE49-F238E27FC236}">
                <a16:creationId xmlns:a16="http://schemas.microsoft.com/office/drawing/2014/main" id="{0FA17099-47B3-2A0C-0358-C0031B27C6C8}"/>
              </a:ext>
            </a:extLst>
          </p:cNvPr>
          <p:cNvSpPr txBox="1"/>
          <p:nvPr/>
        </p:nvSpPr>
        <p:spPr>
          <a:xfrm>
            <a:off x="7630437" y="6461342"/>
            <a:ext cx="43736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Voice source: </a:t>
            </a:r>
            <a:r>
              <a:rPr lang="en-US" dirty="0">
                <a:ea typeface="+mn-lt"/>
                <a:cs typeface="+mn-lt"/>
              </a:rPr>
              <a:t>https://speechactors.com</a:t>
            </a:r>
            <a:endParaRPr lang="en-US" dirty="0"/>
          </a:p>
        </p:txBody>
      </p:sp>
    </p:spTree>
    <p:extLst>
      <p:ext uri="{BB962C8B-B14F-4D97-AF65-F5344CB8AC3E}">
        <p14:creationId xmlns:p14="http://schemas.microsoft.com/office/powerpoint/2010/main" val="3304859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iterate type="lt">
                                    <p:tmAbs val="80"/>
                                  </p:iterate>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EDC61C0-E321-7B44-BBD9-A99D9D043D51}"/>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6CCDE21B-667F-A238-63C0-834B89C44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DCF62B9A-A9A7-A6C9-C694-28685120960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l="4679" r="4679"/>
          <a:stretch/>
        </p:blipFill>
        <p:spPr>
          <a:xfrm rot="16200000">
            <a:off x="-1872479" y="-2553582"/>
            <a:ext cx="11012664" cy="7810500"/>
          </a:xfrm>
          <a:prstGeom prst="rect">
            <a:avLst/>
          </a:prstGeom>
        </p:spPr>
      </p:pic>
      <p:sp>
        <p:nvSpPr>
          <p:cNvPr id="1040" name="Rectangle 1039">
            <a:extLst>
              <a:ext uri="{FF2B5EF4-FFF2-40B4-BE49-F238E27FC236}">
                <a16:creationId xmlns:a16="http://schemas.microsoft.com/office/drawing/2014/main" id="{DA689E5F-0CD1-ABE9-CAB6-8B08459A0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F7C1D1-7936-B28D-B67B-52E8C2D512E6}"/>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Funny Problems</a:t>
            </a:r>
          </a:p>
        </p:txBody>
      </p:sp>
      <p:sp>
        <p:nvSpPr>
          <p:cNvPr id="3" name="Content Placeholder 2">
            <a:extLst>
              <a:ext uri="{FF2B5EF4-FFF2-40B4-BE49-F238E27FC236}">
                <a16:creationId xmlns:a16="http://schemas.microsoft.com/office/drawing/2014/main" id="{9AB1065E-5003-5425-5069-D8AEC19FBF85}"/>
              </a:ext>
            </a:extLst>
          </p:cNvPr>
          <p:cNvSpPr>
            <a:spLocks noGrp="1"/>
          </p:cNvSpPr>
          <p:nvPr>
            <p:ph sz="half" idx="1"/>
          </p:nvPr>
        </p:nvSpPr>
        <p:spPr>
          <a:xfrm>
            <a:off x="7531610" y="2434201"/>
            <a:ext cx="3822189" cy="3742762"/>
          </a:xfrm>
        </p:spPr>
        <p:txBody>
          <a:bodyPr vert="horz" lIns="91440" tIns="45720" rIns="91440" bIns="45720" rtlCol="0" anchor="t">
            <a:normAutofit fontScale="92500" lnSpcReduction="10000"/>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900" b="0" i="0" u="none" strike="noStrike" kern="1200" cap="none" spc="0" normalizeH="0" baseline="0" noProof="0" dirty="0">
                <a:ln>
                  <a:noFill/>
                </a:ln>
                <a:solidFill>
                  <a:prstClr val="black"/>
                </a:solidFill>
                <a:effectLst/>
                <a:uLnTx/>
                <a:uFillTx/>
                <a:latin typeface="Aptos" panose="02110004020202020204"/>
                <a:ea typeface="+mn-ea"/>
                <a:cs typeface="+mn-cs"/>
              </a:rPr>
              <a:t>Once the OpenAI’s transcription gets something wrong, the rest is usually a hallucination, and it rarely recovers. </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900" b="0" i="0" u="none" strike="noStrike" kern="1200" cap="none" spc="0" normalizeH="0" baseline="0" noProof="0" dirty="0">
                <a:ln>
                  <a:noFill/>
                </a:ln>
                <a:solidFill>
                  <a:prstClr val="black"/>
                </a:solidFill>
                <a:effectLst/>
                <a:uLnTx/>
                <a:uFillTx/>
              </a:rPr>
              <a:t>Actual message</a:t>
            </a:r>
            <a:r>
              <a:rPr kumimoji="0" lang="en-US" sz="1900" b="0" i="0" u="none" strike="noStrike" kern="1200" cap="none" spc="0" normalizeH="0" baseline="0" noProof="0" dirty="0">
                <a:ln>
                  <a:noFill/>
                </a:ln>
                <a:solidFill>
                  <a:prstClr val="black"/>
                </a:solidFill>
                <a:effectLst/>
                <a:uLnTx/>
                <a:uFillTx/>
                <a:ea typeface="+mn-ea"/>
                <a:cs typeface="+mn-cs"/>
              </a:rPr>
              <a:t>:</a:t>
            </a:r>
            <a:br>
              <a:rPr lang="en-US" sz="1700" b="0" i="0" u="none" strike="noStrike" kern="1200" cap="none" spc="0" normalizeH="0" baseline="0" noProof="0" dirty="0">
                <a:ln>
                  <a:noFill/>
                </a:ln>
                <a:effectLst/>
                <a:uLnTx/>
                <a:uFillTx/>
                <a:latin typeface="Calibri" panose="020F0502020204030204" pitchFamily="34" charset="0"/>
              </a:rPr>
            </a:br>
            <a:br>
              <a:rPr lang="en-US" sz="1700" b="0" i="0" u="none" strike="noStrike" kern="1200" cap="none" spc="0" normalizeH="0" baseline="0" noProof="0" dirty="0">
                <a:ln>
                  <a:noFill/>
                </a:ln>
                <a:effectLst/>
                <a:uLnTx/>
                <a:uFillTx/>
                <a:latin typeface="Calibri" panose="020F0502020204030204" pitchFamily="34" charset="0"/>
              </a:rPr>
            </a:br>
            <a:r>
              <a:rPr kumimoji="0" lang="en-US" sz="1700" b="0" i="0" u="none" strike="noStrike" kern="1200" cap="none" spc="0" normalizeH="0" baseline="0" noProof="0" dirty="0">
                <a:ln>
                  <a:noFill/>
                </a:ln>
                <a:solidFill>
                  <a:prstClr val="black"/>
                </a:solidFill>
                <a:effectLst/>
                <a:uLnTx/>
                <a:uFillTx/>
                <a:latin typeface="Segoe Print"/>
              </a:rPr>
              <a:t>Holland. June 2nd, 1909</a:t>
            </a:r>
            <a:br>
              <a:rPr lang="en-US" sz="1700" b="0" i="0" u="none" strike="noStrike" kern="1200" cap="none" spc="0" normalizeH="0" baseline="0" noProof="0" dirty="0">
                <a:ln>
                  <a:noFill/>
                </a:ln>
                <a:effectLst/>
                <a:uLnTx/>
                <a:uFillTx/>
                <a:latin typeface="Segoe Print" panose="02000600000000000000" pitchFamily="2" charset="0"/>
              </a:rPr>
            </a:br>
            <a:br>
              <a:rPr lang="en-US" sz="1700" b="0" i="0" u="none" strike="noStrike" kern="1200" cap="none" spc="0" normalizeH="0" baseline="0" noProof="0" dirty="0">
                <a:ln>
                  <a:noFill/>
                </a:ln>
                <a:effectLst/>
                <a:uLnTx/>
                <a:uFillTx/>
                <a:latin typeface="Segoe Print" panose="02000600000000000000" pitchFamily="2" charset="0"/>
              </a:rPr>
            </a:br>
            <a:r>
              <a:rPr kumimoji="0" lang="en-US" sz="1700" b="0" i="0" u="none" strike="noStrike" kern="1200" cap="none" spc="0" normalizeH="0" baseline="0" noProof="0" dirty="0">
                <a:ln>
                  <a:noFill/>
                </a:ln>
                <a:solidFill>
                  <a:prstClr val="black"/>
                </a:solidFill>
                <a:effectLst/>
                <a:uLnTx/>
                <a:uFillTx/>
                <a:latin typeface="Segoe Print"/>
              </a:rPr>
              <a:t>Dear Maggie, Just a line to see if any of you are sick as I haven't heard from home for three weeks. I guess you must have forgotten all about me  I have wrote twice to Annie and once to you and I could not think was [sic] was up. with love I remain your Sister Winnie. write soon</a:t>
            </a:r>
            <a:endParaRPr lang="en-US" sz="1700" b="0" i="0" u="none" strike="noStrike" kern="1200" cap="none" spc="0" normalizeH="0" baseline="0" noProof="0" dirty="0">
              <a:ln>
                <a:noFill/>
              </a:ln>
              <a:solidFill>
                <a:prstClr val="black"/>
              </a:solidFill>
              <a:effectLst/>
              <a:uLnTx/>
              <a:uFillTx/>
              <a:latin typeface="Segoe Print"/>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lang="en-US" sz="1600" dirty="0"/>
          </a:p>
        </p:txBody>
      </p:sp>
      <p:sp>
        <p:nvSpPr>
          <p:cNvPr id="6" name="TextBox 5">
            <a:extLst>
              <a:ext uri="{FF2B5EF4-FFF2-40B4-BE49-F238E27FC236}">
                <a16:creationId xmlns:a16="http://schemas.microsoft.com/office/drawing/2014/main" id="{5861B75F-5DE3-1A35-54D6-1ADF81698C0C}"/>
              </a:ext>
            </a:extLst>
          </p:cNvPr>
          <p:cNvSpPr txBox="1"/>
          <p:nvPr/>
        </p:nvSpPr>
        <p:spPr>
          <a:xfrm>
            <a:off x="7630437" y="6461342"/>
            <a:ext cx="43736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Voice source: </a:t>
            </a:r>
            <a:r>
              <a:rPr lang="en-US" dirty="0">
                <a:ea typeface="+mn-lt"/>
                <a:cs typeface="+mn-lt"/>
              </a:rPr>
              <a:t>https://speechactors.com</a:t>
            </a:r>
            <a:endParaRPr lang="en-US" dirty="0"/>
          </a:p>
        </p:txBody>
      </p:sp>
    </p:spTree>
    <p:extLst>
      <p:ext uri="{BB962C8B-B14F-4D97-AF65-F5344CB8AC3E}">
        <p14:creationId xmlns:p14="http://schemas.microsoft.com/office/powerpoint/2010/main" val="3315928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iterate type="lt">
                                    <p:tmAbs val="70"/>
                                  </p:iterate>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DD6D5F8-9A0D-08E5-1840-05D4B44E6E67}"/>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CBA0B85B-2935-D0BE-C629-4C2E632004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a:extLst>
              <a:ext uri="{FF2B5EF4-FFF2-40B4-BE49-F238E27FC236}">
                <a16:creationId xmlns:a16="http://schemas.microsoft.com/office/drawing/2014/main" id="{5285CFF9-DC09-6190-531E-46F34523D13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l="4679" r="4679"/>
          <a:stretch/>
        </p:blipFill>
        <p:spPr>
          <a:xfrm rot="16200000">
            <a:off x="-1872479" y="-2553582"/>
            <a:ext cx="11012664" cy="7810500"/>
          </a:xfrm>
          <a:prstGeom prst="rect">
            <a:avLst/>
          </a:prstGeom>
        </p:spPr>
      </p:pic>
      <p:sp>
        <p:nvSpPr>
          <p:cNvPr id="1040" name="Rectangle 1039">
            <a:extLst>
              <a:ext uri="{FF2B5EF4-FFF2-40B4-BE49-F238E27FC236}">
                <a16:creationId xmlns:a16="http://schemas.microsoft.com/office/drawing/2014/main" id="{94D177FA-8690-B796-332B-381DFEAB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2B6AB87-37FB-BF4E-7233-795909CA5BC2}"/>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Funny Problems</a:t>
            </a:r>
          </a:p>
        </p:txBody>
      </p:sp>
      <p:sp>
        <p:nvSpPr>
          <p:cNvPr id="3" name="Content Placeholder 2">
            <a:extLst>
              <a:ext uri="{FF2B5EF4-FFF2-40B4-BE49-F238E27FC236}">
                <a16:creationId xmlns:a16="http://schemas.microsoft.com/office/drawing/2014/main" id="{76E748B5-A9F9-DCF5-7040-E45ACFC6CB46}"/>
              </a:ext>
            </a:extLst>
          </p:cNvPr>
          <p:cNvSpPr>
            <a:spLocks noGrp="1"/>
          </p:cNvSpPr>
          <p:nvPr>
            <p:ph sz="half" idx="1"/>
          </p:nvPr>
        </p:nvSpPr>
        <p:spPr>
          <a:xfrm>
            <a:off x="7531610" y="2434201"/>
            <a:ext cx="3822189" cy="3742762"/>
          </a:xfrm>
        </p:spPr>
        <p:txBody>
          <a:bodyPr vert="horz" lIns="91440" tIns="45720" rIns="91440" bIns="45720" rtlCol="0" anchor="t">
            <a:normAutofit lnSpcReduction="10000"/>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Aptos" panose="02110004020202020204"/>
                <a:ea typeface="+mn-ea"/>
                <a:cs typeface="+mn-cs"/>
              </a:rPr>
              <a:t>Once the OpenAI’s transcription gets something wrong, the rest is usually a hallucination, and it rarely recovers. </a:t>
            </a:r>
            <a:endParaRPr lang="en-US" sz="1800" b="0" i="0" u="none" strike="noStrike" kern="1200" cap="none" spc="0" normalizeH="0" baseline="0" noProof="0" dirty="0">
              <a:ln>
                <a:noFill/>
              </a:ln>
              <a:solidFill>
                <a:prstClr val="black"/>
              </a:solidFill>
              <a:effectLst/>
              <a:uLnTx/>
              <a:uFillTx/>
              <a:latin typeface="Aptos" panose="02110004020202020204"/>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rPr>
              <a:t>Actual message</a:t>
            </a:r>
            <a:r>
              <a:rPr kumimoji="0" lang="en-US" sz="1800" b="0" i="0" u="none" strike="noStrike" kern="1200" cap="none" spc="0" normalizeH="0" baseline="0" noProof="0" dirty="0">
                <a:ln>
                  <a:noFill/>
                </a:ln>
                <a:solidFill>
                  <a:prstClr val="black"/>
                </a:solidFill>
                <a:effectLst/>
                <a:uLnTx/>
                <a:uFillTx/>
                <a:ea typeface="+mn-ea"/>
                <a:cs typeface="+mn-cs"/>
              </a:rPr>
              <a:t>:</a:t>
            </a:r>
            <a:br>
              <a:rPr lang="en-US" sz="1700" b="0" i="0" u="none" strike="noStrike" kern="1200" cap="none" spc="0" normalizeH="0" baseline="0" noProof="0" dirty="0">
                <a:ln>
                  <a:noFill/>
                </a:ln>
                <a:effectLst/>
                <a:uLnTx/>
                <a:uFillTx/>
                <a:latin typeface="Calibri" panose="020F0502020204030204" pitchFamily="34" charset="0"/>
              </a:rPr>
            </a:br>
            <a:br>
              <a:rPr lang="en-US" sz="1700" b="0" i="0" u="none" strike="noStrike" kern="1200" cap="none" spc="0" normalizeH="0" baseline="0" noProof="0" dirty="0">
                <a:ln>
                  <a:noFill/>
                </a:ln>
                <a:effectLst/>
                <a:uLnTx/>
                <a:uFillTx/>
                <a:latin typeface="Calibri" panose="020F0502020204030204" pitchFamily="34" charset="0"/>
              </a:rPr>
            </a:br>
            <a:r>
              <a:rPr kumimoji="0" lang="en-US" sz="1700" b="0" i="0" u="none" strike="noStrike" kern="1200" cap="none" spc="0" normalizeH="0" baseline="0" noProof="0" dirty="0">
                <a:ln>
                  <a:noFill/>
                </a:ln>
                <a:solidFill>
                  <a:prstClr val="black"/>
                </a:solidFill>
                <a:effectLst/>
                <a:uLnTx/>
                <a:uFillTx/>
                <a:latin typeface="Segoe Print"/>
              </a:rPr>
              <a:t>Holland. June 2nd, 1909</a:t>
            </a:r>
            <a:br>
              <a:rPr lang="en-US" sz="1700" b="0" i="0" u="none" strike="noStrike" kern="1200" cap="none" spc="0" normalizeH="0" baseline="0" noProof="0" dirty="0">
                <a:ln>
                  <a:noFill/>
                </a:ln>
                <a:effectLst/>
                <a:uLnTx/>
                <a:uFillTx/>
                <a:latin typeface="Segoe Print" panose="02000600000000000000" pitchFamily="2" charset="0"/>
              </a:rPr>
            </a:br>
            <a:br>
              <a:rPr lang="en-US" sz="1700" b="0" i="0" u="none" strike="noStrike" kern="1200" cap="none" spc="0" normalizeH="0" baseline="0" noProof="0" dirty="0">
                <a:ln>
                  <a:noFill/>
                </a:ln>
                <a:effectLst/>
                <a:uLnTx/>
                <a:uFillTx/>
                <a:latin typeface="Segoe Print" panose="02000600000000000000" pitchFamily="2" charset="0"/>
              </a:rPr>
            </a:br>
            <a:r>
              <a:rPr kumimoji="0" lang="en-US" sz="1700" b="0" i="0" u="none" strike="noStrike" kern="1200" cap="none" spc="0" normalizeH="0" baseline="0" noProof="0" dirty="0">
                <a:ln>
                  <a:noFill/>
                </a:ln>
                <a:solidFill>
                  <a:prstClr val="black"/>
                </a:solidFill>
                <a:effectLst/>
                <a:uLnTx/>
                <a:uFillTx/>
                <a:latin typeface="Segoe Print"/>
              </a:rPr>
              <a:t>Dear Maggie, Just a line to see if any of you are sick </a:t>
            </a:r>
            <a:r>
              <a:rPr kumimoji="0" lang="en-US" sz="1700" b="0" i="0" u="none" strike="noStrike" kern="1200" cap="none" spc="0" normalizeH="0" baseline="0" noProof="0" dirty="0">
                <a:ln>
                  <a:noFill/>
                </a:ln>
                <a:solidFill>
                  <a:srgbClr val="FF0000"/>
                </a:solidFill>
                <a:effectLst/>
                <a:uLnTx/>
                <a:uFillTx/>
                <a:latin typeface="Segoe Print"/>
              </a:rPr>
              <a:t>of Holland</a:t>
            </a:r>
            <a:r>
              <a:rPr lang="en-US" sz="1700" dirty="0">
                <a:solidFill>
                  <a:srgbClr val="FF0000"/>
                </a:solidFill>
                <a:latin typeface="Segoe Print"/>
              </a:rPr>
              <a:t>. Thanks! I’m </a:t>
            </a:r>
            <a:r>
              <a:rPr lang="en-US" sz="1700" dirty="0">
                <a:latin typeface="Segoe Print"/>
              </a:rPr>
              <a:t>home for three weeks. I guess</a:t>
            </a:r>
            <a:r>
              <a:rPr lang="en-US" sz="1700" dirty="0">
                <a:solidFill>
                  <a:srgbClr val="FF0000"/>
                </a:solidFill>
                <a:latin typeface="Segoe Print"/>
              </a:rPr>
              <a:t> I </a:t>
            </a:r>
            <a:r>
              <a:rPr lang="en-US" sz="1700" dirty="0">
                <a:latin typeface="Segoe Print"/>
              </a:rPr>
              <a:t>must</a:t>
            </a:r>
            <a:r>
              <a:rPr lang="en-US" sz="1700" dirty="0">
                <a:solidFill>
                  <a:srgbClr val="FF0000"/>
                </a:solidFill>
                <a:latin typeface="Segoe Print"/>
              </a:rPr>
              <a:t> forget you </a:t>
            </a:r>
            <a:r>
              <a:rPr lang="en-US" sz="1700" dirty="0">
                <a:latin typeface="Segoe Print"/>
              </a:rPr>
              <a:t>all about me. I</a:t>
            </a:r>
            <a:r>
              <a:rPr lang="en-US" sz="1700" dirty="0">
                <a:solidFill>
                  <a:srgbClr val="FF0000"/>
                </a:solidFill>
                <a:latin typeface="Segoe Print"/>
              </a:rPr>
              <a:t> guess </a:t>
            </a:r>
            <a:r>
              <a:rPr lang="en-US" sz="1700" b="1" dirty="0">
                <a:solidFill>
                  <a:srgbClr val="FF0000"/>
                </a:solidFill>
                <a:latin typeface="Segoe Print"/>
              </a:rPr>
              <a:t>you are dead or lost to me!</a:t>
            </a:r>
            <a:endParaRPr lang="en-US" sz="1700" b="1" i="0" u="none" strike="noStrike" kern="1200" cap="none" spc="0" normalizeH="0" baseline="0" noProof="0" dirty="0">
              <a:ln>
                <a:noFill/>
              </a:ln>
              <a:solidFill>
                <a:srgbClr val="FF0000"/>
              </a:solidFill>
              <a:effectLst/>
              <a:uLnTx/>
              <a:uFillTx/>
              <a:latin typeface="Segoe Print"/>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lang="en-US" sz="1600" dirty="0"/>
          </a:p>
        </p:txBody>
      </p:sp>
      <p:sp>
        <p:nvSpPr>
          <p:cNvPr id="6" name="TextBox 5">
            <a:extLst>
              <a:ext uri="{FF2B5EF4-FFF2-40B4-BE49-F238E27FC236}">
                <a16:creationId xmlns:a16="http://schemas.microsoft.com/office/drawing/2014/main" id="{451E247E-5037-E5BC-0DB5-A1E945914C51}"/>
              </a:ext>
            </a:extLst>
          </p:cNvPr>
          <p:cNvSpPr txBox="1"/>
          <p:nvPr/>
        </p:nvSpPr>
        <p:spPr>
          <a:xfrm>
            <a:off x="7630437" y="6461342"/>
            <a:ext cx="43736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Voice source: </a:t>
            </a:r>
            <a:r>
              <a:rPr lang="en-US" dirty="0">
                <a:ea typeface="+mn-lt"/>
                <a:cs typeface="+mn-lt"/>
              </a:rPr>
              <a:t>https://speechactors.com</a:t>
            </a:r>
            <a:endParaRPr lang="en-US" dirty="0"/>
          </a:p>
        </p:txBody>
      </p:sp>
    </p:spTree>
    <p:extLst>
      <p:ext uri="{BB962C8B-B14F-4D97-AF65-F5344CB8AC3E}">
        <p14:creationId xmlns:p14="http://schemas.microsoft.com/office/powerpoint/2010/main" val="2139995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iterate type="lt">
                                    <p:tmAbs val="80"/>
                                  </p:iterate>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8580AEE-2113-1868-F196-404738625D4D}"/>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EB87F109-0939-2949-D811-6702C66DB8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FC0B577F-84EA-40D7-586F-0BE7741C1C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988B0D3-925B-0FDC-C77C-CBFB7F68253B}"/>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Not-so-funny Problems</a:t>
            </a:r>
          </a:p>
        </p:txBody>
      </p:sp>
      <p:sp>
        <p:nvSpPr>
          <p:cNvPr id="3" name="Content Placeholder 2">
            <a:extLst>
              <a:ext uri="{FF2B5EF4-FFF2-40B4-BE49-F238E27FC236}">
                <a16:creationId xmlns:a16="http://schemas.microsoft.com/office/drawing/2014/main" id="{9345560F-2138-5474-F0E4-60A4E1290780}"/>
              </a:ext>
            </a:extLst>
          </p:cNvPr>
          <p:cNvSpPr>
            <a:spLocks noGrp="1"/>
          </p:cNvSpPr>
          <p:nvPr>
            <p:ph sz="half" idx="1"/>
          </p:nvPr>
        </p:nvSpPr>
        <p:spPr>
          <a:xfrm>
            <a:off x="7531610" y="2434201"/>
            <a:ext cx="3822189" cy="3742762"/>
          </a:xfrm>
        </p:spPr>
        <p:txBody>
          <a:bodyPr vert="horz" lIns="91440" tIns="45720" rIns="91440" bIns="45720" rtlCol="0" anchor="t">
            <a:normAutofit lnSpcReduction="10000"/>
          </a:bodyPr>
          <a:lstStyle/>
          <a:p>
            <a:r>
              <a:rPr lang="en-US" sz="2000" dirty="0"/>
              <a:t>Despite prompting it to learn-from or refer-to existing </a:t>
            </a:r>
            <a:r>
              <a:rPr lang="en-US" sz="2000" dirty="0" err="1"/>
              <a:t>PastForward</a:t>
            </a:r>
            <a:r>
              <a:rPr lang="en-US" sz="2000" dirty="0"/>
              <a:t> content, it does not (may have to upload it in appropriate format)</a:t>
            </a:r>
          </a:p>
          <a:p>
            <a:r>
              <a:rPr lang="en-US" sz="2000" dirty="0"/>
              <a:t>It really struggles with the dates on postmarks</a:t>
            </a:r>
          </a:p>
          <a:p>
            <a:r>
              <a:rPr lang="en-US" sz="2000" dirty="0"/>
              <a:t>It rarely gets the date ranges (the start dates) correct</a:t>
            </a:r>
          </a:p>
          <a:p>
            <a:r>
              <a:rPr lang="en-US" sz="2000" dirty="0"/>
              <a:t>Will sometimes try to count things (e.g., "Six men on farm machinery") and counts wrong (there were at least 20 people)</a:t>
            </a:r>
          </a:p>
        </p:txBody>
      </p:sp>
      <p:sp>
        <p:nvSpPr>
          <p:cNvPr id="4" name="Content Placeholder 3">
            <a:extLst>
              <a:ext uri="{FF2B5EF4-FFF2-40B4-BE49-F238E27FC236}">
                <a16:creationId xmlns:a16="http://schemas.microsoft.com/office/drawing/2014/main" id="{CE9C81BF-487C-5D91-AF13-4FA320EC9334}"/>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39686442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43E8D6B-FA92-77B4-3C75-14140EE05CB4}"/>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62FBC47F-9C29-35EE-CEAA-72AF28C88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A101B5B0-5527-6258-7295-5EF1C0DCA571}"/>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l="6099" r="6099"/>
          <a:stretch/>
        </p:blipFill>
        <p:spPr bwMode="auto">
          <a:xfrm>
            <a:off x="-1809750" y="-4214744"/>
            <a:ext cx="19716750" cy="13983689"/>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F6A7A787-2494-769C-A9F1-25DFBA2470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0AA4E3-4170-B614-8ECA-18521AE85F93}"/>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Surprising</a:t>
            </a:r>
            <a:br>
              <a:rPr lang="en-US" sz="4000" dirty="0"/>
            </a:br>
            <a:r>
              <a:rPr lang="en-US" sz="4000" dirty="0"/>
              <a:t>not-so-problems</a:t>
            </a:r>
          </a:p>
        </p:txBody>
      </p:sp>
      <p:sp>
        <p:nvSpPr>
          <p:cNvPr id="3" name="Content Placeholder 2">
            <a:extLst>
              <a:ext uri="{FF2B5EF4-FFF2-40B4-BE49-F238E27FC236}">
                <a16:creationId xmlns:a16="http://schemas.microsoft.com/office/drawing/2014/main" id="{0B7CAD1F-7D03-74F8-0651-34292679CCC3}"/>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Under “Signs” OpenAI listed “PHONE”</a:t>
            </a:r>
          </a:p>
          <a:p>
            <a:r>
              <a:rPr lang="en-US" sz="2000" dirty="0"/>
              <a:t>“PHONE?”</a:t>
            </a:r>
          </a:p>
          <a:p>
            <a:r>
              <a:rPr lang="en-US" sz="2000" dirty="0"/>
              <a:t>I don’t see “PHONE” do you?</a:t>
            </a:r>
          </a:p>
          <a:p>
            <a:r>
              <a:rPr lang="en-US" sz="2000" dirty="0"/>
              <a:t>How about now?</a:t>
            </a:r>
          </a:p>
          <a:p>
            <a:pPr marL="0" indent="0">
              <a:buNone/>
            </a:pPr>
            <a:endParaRPr lang="en-US" sz="2000" dirty="0"/>
          </a:p>
          <a:p>
            <a:endParaRPr lang="en-US" sz="2000" dirty="0"/>
          </a:p>
        </p:txBody>
      </p:sp>
    </p:spTree>
    <p:extLst>
      <p:ext uri="{BB962C8B-B14F-4D97-AF65-F5344CB8AC3E}">
        <p14:creationId xmlns:p14="http://schemas.microsoft.com/office/powerpoint/2010/main" val="12912593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B21401E-D7B5-9CA3-A519-2DE828E044B6}"/>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B94AD31D-6AFA-5999-452E-5B3988807B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D261C98E-4539-69A7-3131-E8358240D1BE}"/>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l="6099" r="6099"/>
          <a:stretch/>
        </p:blipFill>
        <p:spPr bwMode="auto">
          <a:xfrm>
            <a:off x="-1809750" y="-4214744"/>
            <a:ext cx="19716750" cy="13983689"/>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7D0A875E-AFB2-9A3D-3F24-FDA749486A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CABB044-08DF-D98C-444D-2208CD5C49E7}"/>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Surprising</a:t>
            </a:r>
            <a:br>
              <a:rPr lang="en-US" sz="4000" dirty="0"/>
            </a:br>
            <a:r>
              <a:rPr lang="en-US" sz="4000" dirty="0"/>
              <a:t>not-so-problems</a:t>
            </a:r>
          </a:p>
        </p:txBody>
      </p:sp>
      <p:sp>
        <p:nvSpPr>
          <p:cNvPr id="3" name="Content Placeholder 2">
            <a:extLst>
              <a:ext uri="{FF2B5EF4-FFF2-40B4-BE49-F238E27FC236}">
                <a16:creationId xmlns:a16="http://schemas.microsoft.com/office/drawing/2014/main" id="{020820A1-E418-A23C-6A90-53D4AF9A89E2}"/>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Under “Signs” OpenAI listed “PHONE”</a:t>
            </a:r>
          </a:p>
          <a:p>
            <a:r>
              <a:rPr lang="en-US" sz="2000" dirty="0"/>
              <a:t>“PHONE?”</a:t>
            </a:r>
          </a:p>
          <a:p>
            <a:r>
              <a:rPr lang="en-US" sz="2000" dirty="0"/>
              <a:t>I don’t see “PHONE” do you?</a:t>
            </a:r>
          </a:p>
          <a:p>
            <a:r>
              <a:rPr lang="en-US" sz="2000" dirty="0"/>
              <a:t>How about now?</a:t>
            </a:r>
          </a:p>
          <a:p>
            <a:r>
              <a:rPr lang="en-US" sz="2000" dirty="0"/>
              <a:t>Oh!</a:t>
            </a:r>
          </a:p>
          <a:p>
            <a:endParaRPr lang="en-US" sz="2000" dirty="0"/>
          </a:p>
        </p:txBody>
      </p:sp>
    </p:spTree>
    <p:extLst>
      <p:ext uri="{BB962C8B-B14F-4D97-AF65-F5344CB8AC3E}">
        <p14:creationId xmlns:p14="http://schemas.microsoft.com/office/powerpoint/2010/main" val="8504102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281F2AA-6BE1-4FC1-4DD6-0E53DB5F3E7E}"/>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F84AE7EF-E3FF-D307-5147-F4FBD71941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9370E03D-0D85-97F4-42A3-DF4D66450A9E}"/>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l="6099" r="6099"/>
          <a:stretch/>
        </p:blipFill>
        <p:spPr bwMode="auto">
          <a:xfrm>
            <a:off x="-1809750" y="-4214744"/>
            <a:ext cx="19716750" cy="13983689"/>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0056DAF1-EDB0-49D2-302C-5C91D1C781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2464BC2-E46A-F795-67CE-88F4A3438800}"/>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Surprising</a:t>
            </a:r>
            <a:br>
              <a:rPr lang="en-US" sz="4000" dirty="0"/>
            </a:br>
            <a:r>
              <a:rPr lang="en-US" sz="4000" dirty="0"/>
              <a:t>not-so-problems</a:t>
            </a:r>
          </a:p>
        </p:txBody>
      </p:sp>
      <p:sp>
        <p:nvSpPr>
          <p:cNvPr id="3" name="Content Placeholder 2">
            <a:extLst>
              <a:ext uri="{FF2B5EF4-FFF2-40B4-BE49-F238E27FC236}">
                <a16:creationId xmlns:a16="http://schemas.microsoft.com/office/drawing/2014/main" id="{41587469-C74F-56D6-5E73-6923CC95988E}"/>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Under “Signs” OpenAI listed “PHONE”</a:t>
            </a:r>
          </a:p>
          <a:p>
            <a:r>
              <a:rPr lang="en-US" sz="2000" dirty="0"/>
              <a:t>“PHONE?”</a:t>
            </a:r>
          </a:p>
          <a:p>
            <a:r>
              <a:rPr lang="en-US" sz="2000" dirty="0"/>
              <a:t>I don’t see “PHONE” do you?</a:t>
            </a:r>
          </a:p>
          <a:p>
            <a:r>
              <a:rPr lang="en-US" sz="2000" dirty="0"/>
              <a:t>How about now?</a:t>
            </a:r>
          </a:p>
          <a:p>
            <a:r>
              <a:rPr lang="en-US" sz="2000" dirty="0"/>
              <a:t>Oh!</a:t>
            </a:r>
          </a:p>
          <a:p>
            <a:endParaRPr lang="en-US" sz="2000" dirty="0"/>
          </a:p>
        </p:txBody>
      </p:sp>
    </p:spTree>
    <p:extLst>
      <p:ext uri="{BB962C8B-B14F-4D97-AF65-F5344CB8AC3E}">
        <p14:creationId xmlns:p14="http://schemas.microsoft.com/office/powerpoint/2010/main" val="268887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56BA3F4-6F7C-8DEF-F67E-2D2B45028791}"/>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BFF3E4DB-6FD1-F4F9-9D8C-0CD903F718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78DD57D-4ED7-9B34-348D-3944D8CBEE24}"/>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l="3566" r="3566"/>
          <a:stretch/>
        </p:blipFill>
        <p:spPr bwMode="auto">
          <a:xfrm>
            <a:off x="-2647950" y="-3286116"/>
            <a:ext cx="15323706" cy="10868016"/>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7FC9500F-78CF-4A55-52BF-B867982E42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6E5EBE7-A663-3A34-F9AE-1E35101C7B55}"/>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Surprising</a:t>
            </a:r>
            <a:br>
              <a:rPr lang="en-US" sz="4000" dirty="0"/>
            </a:br>
            <a:r>
              <a:rPr lang="en-US" sz="4000" dirty="0"/>
              <a:t>not-so-problems</a:t>
            </a:r>
          </a:p>
        </p:txBody>
      </p:sp>
      <p:sp>
        <p:nvSpPr>
          <p:cNvPr id="3" name="Content Placeholder 2">
            <a:extLst>
              <a:ext uri="{FF2B5EF4-FFF2-40B4-BE49-F238E27FC236}">
                <a16:creationId xmlns:a16="http://schemas.microsoft.com/office/drawing/2014/main" id="{ABCECD7F-5085-3727-149C-5BC3460EFDEF}"/>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OpenAI Description: “The image shows a dirt road lined with tall trees and wooden fences on both sides. </a:t>
            </a:r>
            <a:r>
              <a:rPr lang="en-US" sz="2000" dirty="0">
                <a:highlight>
                  <a:srgbClr val="00FF00"/>
                </a:highlight>
              </a:rPr>
              <a:t>There is a horse-drawn carriage in the distance.</a:t>
            </a:r>
            <a:r>
              <a:rPr lang="en-US" sz="2000" dirty="0"/>
              <a:t>”</a:t>
            </a:r>
          </a:p>
        </p:txBody>
      </p:sp>
    </p:spTree>
    <p:extLst>
      <p:ext uri="{BB962C8B-B14F-4D97-AF65-F5344CB8AC3E}">
        <p14:creationId xmlns:p14="http://schemas.microsoft.com/office/powerpoint/2010/main" val="1579864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2104E66-10F9-0662-A7C9-67841326C77C}"/>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717764A9-ED9B-4E01-AEE4-12862A8D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798F4534-682C-0D1C-3E32-5A55EAD9FA80}"/>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l="3566" r="3566"/>
          <a:stretch/>
        </p:blipFill>
        <p:spPr bwMode="auto">
          <a:xfrm>
            <a:off x="-2647950" y="-3286116"/>
            <a:ext cx="15323706" cy="10868016"/>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E7F863FD-ACEC-0993-B860-9AAAC3DB22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1081C59-7A71-B802-9E45-195009E12211}"/>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Surprising</a:t>
            </a:r>
            <a:br>
              <a:rPr lang="en-US" sz="4000" dirty="0"/>
            </a:br>
            <a:r>
              <a:rPr lang="en-US" sz="4000" dirty="0"/>
              <a:t>not-so-problems</a:t>
            </a:r>
          </a:p>
        </p:txBody>
      </p:sp>
      <p:sp>
        <p:nvSpPr>
          <p:cNvPr id="3" name="Content Placeholder 2">
            <a:extLst>
              <a:ext uri="{FF2B5EF4-FFF2-40B4-BE49-F238E27FC236}">
                <a16:creationId xmlns:a16="http://schemas.microsoft.com/office/drawing/2014/main" id="{744AADA3-57CB-F2DA-7048-B077EC0D5C18}"/>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OpenAI Description: “The image shows a dirt road lined with tall trees and wooden fences on both sides. </a:t>
            </a:r>
            <a:r>
              <a:rPr lang="en-US" sz="2000" dirty="0">
                <a:highlight>
                  <a:srgbClr val="00FF00"/>
                </a:highlight>
              </a:rPr>
              <a:t>There is a horse-drawn carriage in the distance.</a:t>
            </a:r>
            <a:r>
              <a:rPr lang="en-US" sz="2000" dirty="0"/>
              <a:t>”</a:t>
            </a:r>
          </a:p>
        </p:txBody>
      </p:sp>
    </p:spTree>
    <p:extLst>
      <p:ext uri="{BB962C8B-B14F-4D97-AF65-F5344CB8AC3E}">
        <p14:creationId xmlns:p14="http://schemas.microsoft.com/office/powerpoint/2010/main" val="39834636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7FDF10-B6D6-CADB-D52E-3D49A5803928}"/>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669F698D-1D41-3C70-93BF-06719AFB01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A group of men walking on a sidewalk&#10;&#10;AI-generated content may be incorrect.">
            <a:extLst>
              <a:ext uri="{FF2B5EF4-FFF2-40B4-BE49-F238E27FC236}">
                <a16:creationId xmlns:a16="http://schemas.microsoft.com/office/drawing/2014/main" id="{151423C6-028F-76C3-3B3A-991D15C78818}"/>
              </a:ext>
            </a:extLst>
          </p:cNvPr>
          <p:cNvPicPr>
            <a:picLocks noGrp="1" noChangeAspect="1" noChangeArrowheads="1"/>
          </p:cNvPicPr>
          <p:nvPr>
            <p:ph sz="half" idx="2"/>
          </p:nvPr>
        </p:nvPicPr>
        <p:blipFill>
          <a:blip r:embed="rId2"/>
          <a:srcRect l="5777" r="5777"/>
          <a:stretch/>
        </p:blipFill>
        <p:spPr bwMode="auto">
          <a:xfrm>
            <a:off x="1" y="10"/>
            <a:ext cx="7606782" cy="5394950"/>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FE161B5A-25FD-E403-68E2-43259102B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BB242BD-1F9B-D399-F18A-A41F0C391988}"/>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Surprising</a:t>
            </a:r>
            <a:br>
              <a:rPr lang="en-US" sz="4000" dirty="0"/>
            </a:br>
            <a:r>
              <a:rPr lang="en-US" sz="4000" dirty="0"/>
              <a:t>not-so-problems</a:t>
            </a:r>
          </a:p>
        </p:txBody>
      </p:sp>
      <p:sp>
        <p:nvSpPr>
          <p:cNvPr id="5" name="Arrow: Right 4">
            <a:extLst>
              <a:ext uri="{FF2B5EF4-FFF2-40B4-BE49-F238E27FC236}">
                <a16:creationId xmlns:a16="http://schemas.microsoft.com/office/drawing/2014/main" id="{E82DD042-403E-A926-9861-F650E09D8032}"/>
              </a:ext>
            </a:extLst>
          </p:cNvPr>
          <p:cNvSpPr/>
          <p:nvPr/>
        </p:nvSpPr>
        <p:spPr>
          <a:xfrm rot="10800000">
            <a:off x="6638795" y="2359068"/>
            <a:ext cx="1252602" cy="480164"/>
          </a:xfrm>
          <a:prstGeom prst="right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D27358A-645C-ADBD-6330-63892CF6CAA0}"/>
              </a:ext>
            </a:extLst>
          </p:cNvPr>
          <p:cNvSpPr txBox="1"/>
          <p:nvPr/>
        </p:nvSpPr>
        <p:spPr>
          <a:xfrm>
            <a:off x="7891395" y="2265120"/>
            <a:ext cx="2327753" cy="646331"/>
          </a:xfrm>
          <a:prstGeom prst="rect">
            <a:avLst/>
          </a:prstGeom>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AI correctly inferred this was DIAMONDS</a:t>
            </a:r>
          </a:p>
        </p:txBody>
      </p:sp>
    </p:spTree>
    <p:extLst>
      <p:ext uri="{BB962C8B-B14F-4D97-AF65-F5344CB8AC3E}">
        <p14:creationId xmlns:p14="http://schemas.microsoft.com/office/powerpoint/2010/main" val="1279473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E6C0D25-3849-0CAC-F604-9138C08C3002}"/>
            </a:ext>
          </a:extLst>
        </p:cNvPr>
        <p:cNvGrpSpPr/>
        <p:nvPr/>
      </p:nvGrpSpPr>
      <p:grpSpPr>
        <a:xfrm>
          <a:off x="0" y="0"/>
          <a:ext cx="0" cy="0"/>
          <a:chOff x="0" y="0"/>
          <a:chExt cx="0" cy="0"/>
        </a:xfrm>
      </p:grpSpPr>
      <p:sp useBgFill="1">
        <p:nvSpPr>
          <p:cNvPr id="1038" name="Rectangle 1037">
            <a:extLst>
              <a:ext uri="{FF2B5EF4-FFF2-40B4-BE49-F238E27FC236}">
                <a16:creationId xmlns:a16="http://schemas.microsoft.com/office/drawing/2014/main" id="{DDAC46FB-953E-05A4-6066-0B0504A37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0" name="Rectangle 1039">
            <a:extLst>
              <a:ext uri="{FF2B5EF4-FFF2-40B4-BE49-F238E27FC236}">
                <a16:creationId xmlns:a16="http://schemas.microsoft.com/office/drawing/2014/main" id="{C857A1DA-1D44-F807-83FE-9999F39CF7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A1CF18-F1EE-3DA1-EAB4-753ABBD89642}"/>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A Rookie Mistake</a:t>
            </a:r>
          </a:p>
        </p:txBody>
      </p:sp>
      <p:sp>
        <p:nvSpPr>
          <p:cNvPr id="3" name="Content Placeholder 2">
            <a:extLst>
              <a:ext uri="{FF2B5EF4-FFF2-40B4-BE49-F238E27FC236}">
                <a16:creationId xmlns:a16="http://schemas.microsoft.com/office/drawing/2014/main" id="{0C042499-E771-164D-2F48-D8CD124047FF}"/>
              </a:ext>
            </a:extLst>
          </p:cNvPr>
          <p:cNvSpPr>
            <a:spLocks noGrp="1"/>
          </p:cNvSpPr>
          <p:nvPr>
            <p:ph sz="half" idx="1"/>
          </p:nvPr>
        </p:nvSpPr>
        <p:spPr>
          <a:xfrm>
            <a:off x="6738152" y="2434201"/>
            <a:ext cx="5450800" cy="3742762"/>
          </a:xfrm>
        </p:spPr>
        <p:txBody>
          <a:bodyPr vert="horz" lIns="91440" tIns="45720" rIns="91440" bIns="45720" numCol="2" rtlCol="0">
            <a:normAutofit fontScale="85000" lnSpcReduction="10000"/>
          </a:bodyPr>
          <a:lstStyle/>
          <a:p>
            <a:pPr lvl="1"/>
            <a:r>
              <a:rPr lang="en-US" sz="1600" dirty="0"/>
              <a:t>Transcribe title or create one</a:t>
            </a:r>
          </a:p>
          <a:p>
            <a:pPr lvl="1"/>
            <a:r>
              <a:rPr lang="en-US" sz="1600" dirty="0"/>
              <a:t>Create a description of the photo, often requires research</a:t>
            </a:r>
          </a:p>
          <a:p>
            <a:pPr lvl="1"/>
            <a:r>
              <a:rPr lang="en-US" sz="1600" dirty="0"/>
              <a:t>Street view link</a:t>
            </a:r>
          </a:p>
          <a:p>
            <a:pPr lvl="1"/>
            <a:r>
              <a:rPr lang="en-US" sz="1600" dirty="0"/>
              <a:t>Photographer</a:t>
            </a:r>
          </a:p>
          <a:p>
            <a:pPr lvl="1"/>
            <a:r>
              <a:rPr lang="en-US" sz="1600" dirty="0"/>
              <a:t>Sender</a:t>
            </a:r>
          </a:p>
          <a:p>
            <a:pPr lvl="1"/>
            <a:r>
              <a:rPr lang="en-US" sz="1600" dirty="0"/>
              <a:t>Recipient</a:t>
            </a:r>
          </a:p>
          <a:p>
            <a:pPr lvl="1"/>
            <a:r>
              <a:rPr lang="en-US" sz="1600" dirty="0"/>
              <a:t>Recipient address</a:t>
            </a:r>
          </a:p>
          <a:p>
            <a:pPr lvl="1"/>
            <a:r>
              <a:rPr lang="en-US" sz="1600" dirty="0"/>
              <a:t>Portrait subject</a:t>
            </a:r>
          </a:p>
          <a:p>
            <a:pPr lvl="1"/>
            <a:r>
              <a:rPr lang="en-US" sz="1600" dirty="0"/>
              <a:t>Annotations</a:t>
            </a:r>
          </a:p>
          <a:p>
            <a:pPr lvl="1"/>
            <a:r>
              <a:rPr lang="en-US" sz="1600" dirty="0"/>
              <a:t>Transcribe message</a:t>
            </a:r>
          </a:p>
          <a:p>
            <a:pPr lvl="1"/>
            <a:r>
              <a:rPr lang="en-US" sz="1600" dirty="0"/>
              <a:t>Notes from the developer</a:t>
            </a:r>
          </a:p>
          <a:p>
            <a:pPr lvl="1"/>
            <a:r>
              <a:rPr lang="en-US" sz="1600" dirty="0"/>
              <a:t>Postal data: stamps, postmarks (sending P.O. &amp; date, receiving P.O. &amp; date, Special cancellation stamps)</a:t>
            </a:r>
          </a:p>
          <a:p>
            <a:pPr lvl="1"/>
            <a:r>
              <a:rPr lang="en-US" sz="1600" dirty="0"/>
              <a:t>Publisher</a:t>
            </a:r>
          </a:p>
          <a:p>
            <a:pPr lvl="1"/>
            <a:r>
              <a:rPr lang="en-US" sz="1600" dirty="0"/>
              <a:t>Printer &amp; Printer location</a:t>
            </a:r>
          </a:p>
          <a:p>
            <a:pPr lvl="1"/>
            <a:r>
              <a:rPr lang="en-US" sz="1600" dirty="0"/>
              <a:t>Series number</a:t>
            </a:r>
          </a:p>
          <a:p>
            <a:pPr lvl="1"/>
            <a:r>
              <a:rPr lang="en-US" sz="1600" dirty="0"/>
              <a:t>Serial number</a:t>
            </a:r>
          </a:p>
          <a:p>
            <a:pPr lvl="1"/>
            <a:r>
              <a:rPr lang="en-US" sz="1600" dirty="0"/>
              <a:t>Year of creation</a:t>
            </a:r>
          </a:p>
          <a:p>
            <a:pPr lvl="1"/>
            <a:r>
              <a:rPr lang="en-US" sz="1600" dirty="0"/>
              <a:t>Date mailed</a:t>
            </a:r>
          </a:p>
          <a:p>
            <a:pPr lvl="1"/>
            <a:r>
              <a:rPr lang="en-US" sz="1600" dirty="0"/>
              <a:t>Physical description</a:t>
            </a:r>
          </a:p>
          <a:p>
            <a:pPr lvl="1"/>
            <a:r>
              <a:rPr lang="en-US" sz="1600" dirty="0"/>
              <a:t>Identifier</a:t>
            </a:r>
          </a:p>
          <a:p>
            <a:pPr lvl="1"/>
            <a:r>
              <a:rPr lang="en-US" sz="1600" dirty="0"/>
              <a:t>Language</a:t>
            </a:r>
          </a:p>
          <a:p>
            <a:pPr lvl="1"/>
            <a:r>
              <a:rPr lang="en-US" sz="1600" dirty="0"/>
              <a:t>Historical names</a:t>
            </a:r>
          </a:p>
          <a:p>
            <a:pPr lvl="1"/>
            <a:r>
              <a:rPr lang="en-US" sz="1600" dirty="0"/>
              <a:t>Signs and banners</a:t>
            </a:r>
          </a:p>
          <a:p>
            <a:pPr lvl="1"/>
            <a:r>
              <a:rPr lang="en-US" sz="1600" dirty="0"/>
              <a:t>Subject geography, address, and latitude and longitude</a:t>
            </a:r>
          </a:p>
          <a:p>
            <a:pPr lvl="1"/>
            <a:endParaRPr lang="en-US" sz="1600" dirty="0"/>
          </a:p>
        </p:txBody>
      </p:sp>
      <p:sp>
        <p:nvSpPr>
          <p:cNvPr id="4" name="Content Placeholder 2">
            <a:extLst>
              <a:ext uri="{FF2B5EF4-FFF2-40B4-BE49-F238E27FC236}">
                <a16:creationId xmlns:a16="http://schemas.microsoft.com/office/drawing/2014/main" id="{51C49EC0-78EF-C165-7A4C-59733C1E224D}"/>
              </a:ext>
            </a:extLst>
          </p:cNvPr>
          <p:cNvSpPr txBox="1">
            <a:spLocks/>
          </p:cNvSpPr>
          <p:nvPr/>
        </p:nvSpPr>
        <p:spPr>
          <a:xfrm>
            <a:off x="7684010" y="1831998"/>
            <a:ext cx="3822189" cy="453167"/>
          </a:xfrm>
          <a:prstGeom prst="rect">
            <a:avLst/>
          </a:prstGeom>
        </p:spPr>
        <p:txBody>
          <a:bodyPr vert="horz" lIns="91440" tIns="45720" rIns="91440" bIns="45720" rtlCol="0" anchor="t">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2013: High descriptive standard set</a:t>
            </a:r>
          </a:p>
        </p:txBody>
      </p:sp>
      <p:sp>
        <p:nvSpPr>
          <p:cNvPr id="5" name="Content Placeholder 4">
            <a:extLst>
              <a:ext uri="{FF2B5EF4-FFF2-40B4-BE49-F238E27FC236}">
                <a16:creationId xmlns:a16="http://schemas.microsoft.com/office/drawing/2014/main" id="{267BBC94-1DBD-CFA0-4CF6-0D0B164DEFAB}"/>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572074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iterate type="lt">
                                    <p:tmAbs val="10"/>
                                  </p:iterate>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par>
                          <p:cTn id="7" fill="hold">
                            <p:stCondLst>
                              <p:cond delay="251"/>
                            </p:stCondLst>
                            <p:childTnLst>
                              <p:par>
                                <p:cTn id="8" presetID="1" presetClass="entr" presetSubtype="0" fill="hold" nodeType="afterEffect">
                                  <p:stCondLst>
                                    <p:cond delay="0"/>
                                  </p:stCondLst>
                                  <p:iterate type="lt">
                                    <p:tmAbs val="10"/>
                                  </p:iterate>
                                  <p:childTnLst>
                                    <p:set>
                                      <p:cBhvr>
                                        <p:cTn id="9" dur="1" fill="hold">
                                          <p:stCondLst>
                                            <p:cond delay="0"/>
                                          </p:stCondLst>
                                        </p:cTn>
                                        <p:tgtEl>
                                          <p:spTgt spid="3">
                                            <p:txEl>
                                              <p:pRg st="1" end="1"/>
                                            </p:txEl>
                                          </p:spTgt>
                                        </p:tgtEl>
                                        <p:attrNameLst>
                                          <p:attrName>style.visibility</p:attrName>
                                        </p:attrNameLst>
                                      </p:cBhvr>
                                      <p:to>
                                        <p:strVal val="visible"/>
                                      </p:to>
                                    </p:set>
                                  </p:childTnLst>
                                </p:cTn>
                              </p:par>
                            </p:childTnLst>
                          </p:cTn>
                        </p:par>
                        <p:par>
                          <p:cTn id="10" fill="hold">
                            <p:stCondLst>
                              <p:cond delay="742"/>
                            </p:stCondLst>
                            <p:childTnLst>
                              <p:par>
                                <p:cTn id="11" presetID="1" presetClass="entr" presetSubtype="0" fill="hold" nodeType="afterEffect">
                                  <p:stCondLst>
                                    <p:cond delay="0"/>
                                  </p:stCondLst>
                                  <p:iterate type="lt">
                                    <p:tmAbs val="10"/>
                                  </p:iterate>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par>
                          <p:cTn id="13" fill="hold">
                            <p:stCondLst>
                              <p:cond delay="873"/>
                            </p:stCondLst>
                            <p:childTnLst>
                              <p:par>
                                <p:cTn id="14" presetID="1" presetClass="entr" presetSubtype="0" fill="hold" nodeType="afterEffect">
                                  <p:stCondLst>
                                    <p:cond delay="0"/>
                                  </p:stCondLst>
                                  <p:iterate type="lt">
                                    <p:tmAbs val="10"/>
                                  </p:iterate>
                                  <p:childTnLst>
                                    <p:set>
                                      <p:cBhvr>
                                        <p:cTn id="15" dur="1" fill="hold">
                                          <p:stCondLst>
                                            <p:cond delay="0"/>
                                          </p:stCondLst>
                                        </p:cTn>
                                        <p:tgtEl>
                                          <p:spTgt spid="3">
                                            <p:txEl>
                                              <p:pRg st="3" end="3"/>
                                            </p:txEl>
                                          </p:spTgt>
                                        </p:tgtEl>
                                        <p:attrNameLst>
                                          <p:attrName>style.visibility</p:attrName>
                                        </p:attrNameLst>
                                      </p:cBhvr>
                                      <p:to>
                                        <p:strVal val="visible"/>
                                      </p:to>
                                    </p:set>
                                  </p:childTnLst>
                                </p:cTn>
                              </p:par>
                            </p:childTnLst>
                          </p:cTn>
                        </p:par>
                        <p:par>
                          <p:cTn id="16" fill="hold">
                            <p:stCondLst>
                              <p:cond delay="984"/>
                            </p:stCondLst>
                            <p:childTnLst>
                              <p:par>
                                <p:cTn id="17" presetID="1" presetClass="entr" presetSubtype="0" fill="hold" nodeType="afterEffect">
                                  <p:stCondLst>
                                    <p:cond delay="0"/>
                                  </p:stCondLst>
                                  <p:iterate type="lt">
                                    <p:tmAbs val="10"/>
                                  </p:iterate>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par>
                          <p:cTn id="19" fill="hold">
                            <p:stCondLst>
                              <p:cond delay="1035"/>
                            </p:stCondLst>
                            <p:childTnLst>
                              <p:par>
                                <p:cTn id="20" presetID="1" presetClass="entr" presetSubtype="0" fill="hold" nodeType="afterEffect">
                                  <p:stCondLst>
                                    <p:cond delay="0"/>
                                  </p:stCondLst>
                                  <p:iterate type="lt">
                                    <p:tmAbs val="10"/>
                                  </p:iterate>
                                  <p:childTnLst>
                                    <p:set>
                                      <p:cBhvr>
                                        <p:cTn id="21" dur="1" fill="hold">
                                          <p:stCondLst>
                                            <p:cond delay="0"/>
                                          </p:stCondLst>
                                        </p:cTn>
                                        <p:tgtEl>
                                          <p:spTgt spid="3">
                                            <p:txEl>
                                              <p:pRg st="5" end="5"/>
                                            </p:txEl>
                                          </p:spTgt>
                                        </p:tgtEl>
                                        <p:attrNameLst>
                                          <p:attrName>style.visibility</p:attrName>
                                        </p:attrNameLst>
                                      </p:cBhvr>
                                      <p:to>
                                        <p:strVal val="visible"/>
                                      </p:to>
                                    </p:set>
                                  </p:childTnLst>
                                </p:cTn>
                              </p:par>
                            </p:childTnLst>
                          </p:cTn>
                        </p:par>
                        <p:par>
                          <p:cTn id="22" fill="hold">
                            <p:stCondLst>
                              <p:cond delay="1116"/>
                            </p:stCondLst>
                            <p:childTnLst>
                              <p:par>
                                <p:cTn id="23" presetID="1" presetClass="entr" presetSubtype="0" fill="hold" nodeType="afterEffect">
                                  <p:stCondLst>
                                    <p:cond delay="0"/>
                                  </p:stCondLst>
                                  <p:iterate type="lt">
                                    <p:tmAbs val="10"/>
                                  </p:iterate>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par>
                          <p:cTn id="25" fill="hold">
                            <p:stCondLst>
                              <p:cond delay="1267"/>
                            </p:stCondLst>
                            <p:childTnLst>
                              <p:par>
                                <p:cTn id="26" presetID="1" presetClass="entr" presetSubtype="0" fill="hold" nodeType="afterEffect">
                                  <p:stCondLst>
                                    <p:cond delay="0"/>
                                  </p:stCondLst>
                                  <p:iterate type="lt">
                                    <p:tmAbs val="10"/>
                                  </p:iterate>
                                  <p:childTnLst>
                                    <p:set>
                                      <p:cBhvr>
                                        <p:cTn id="27" dur="1" fill="hold">
                                          <p:stCondLst>
                                            <p:cond delay="0"/>
                                          </p:stCondLst>
                                        </p:cTn>
                                        <p:tgtEl>
                                          <p:spTgt spid="3">
                                            <p:txEl>
                                              <p:pRg st="7" end="7"/>
                                            </p:txEl>
                                          </p:spTgt>
                                        </p:tgtEl>
                                        <p:attrNameLst>
                                          <p:attrName>style.visibility</p:attrName>
                                        </p:attrNameLst>
                                      </p:cBhvr>
                                      <p:to>
                                        <p:strVal val="visible"/>
                                      </p:to>
                                    </p:set>
                                  </p:childTnLst>
                                </p:cTn>
                              </p:par>
                            </p:childTnLst>
                          </p:cTn>
                        </p:par>
                        <p:par>
                          <p:cTn id="28" fill="hold">
                            <p:stCondLst>
                              <p:cond delay="1408"/>
                            </p:stCondLst>
                            <p:childTnLst>
                              <p:par>
                                <p:cTn id="29" presetID="1" presetClass="entr" presetSubtype="0" fill="hold" nodeType="afterEffect">
                                  <p:stCondLst>
                                    <p:cond delay="0"/>
                                  </p:stCondLst>
                                  <p:iterate type="lt">
                                    <p:tmAbs val="10"/>
                                  </p:iterate>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par>
                          <p:cTn id="31" fill="hold">
                            <p:stCondLst>
                              <p:cond delay="1509"/>
                            </p:stCondLst>
                            <p:childTnLst>
                              <p:par>
                                <p:cTn id="32" presetID="1" presetClass="entr" presetSubtype="0" fill="hold" nodeType="afterEffect">
                                  <p:stCondLst>
                                    <p:cond delay="0"/>
                                  </p:stCondLst>
                                  <p:iterate type="lt">
                                    <p:tmAbs val="10"/>
                                  </p:iterate>
                                  <p:childTnLst>
                                    <p:set>
                                      <p:cBhvr>
                                        <p:cTn id="33" dur="1" fill="hold">
                                          <p:stCondLst>
                                            <p:cond delay="0"/>
                                          </p:stCondLst>
                                        </p:cTn>
                                        <p:tgtEl>
                                          <p:spTgt spid="3">
                                            <p:txEl>
                                              <p:pRg st="9" end="9"/>
                                            </p:txEl>
                                          </p:spTgt>
                                        </p:tgtEl>
                                        <p:attrNameLst>
                                          <p:attrName>style.visibility</p:attrName>
                                        </p:attrNameLst>
                                      </p:cBhvr>
                                      <p:to>
                                        <p:strVal val="visible"/>
                                      </p:to>
                                    </p:set>
                                  </p:childTnLst>
                                </p:cTn>
                              </p:par>
                            </p:childTnLst>
                          </p:cTn>
                        </p:par>
                        <p:par>
                          <p:cTn id="34" fill="hold">
                            <p:stCondLst>
                              <p:cond delay="1670"/>
                            </p:stCondLst>
                            <p:childTnLst>
                              <p:par>
                                <p:cTn id="35" presetID="1" presetClass="entr" presetSubtype="0" fill="hold" nodeType="afterEffect">
                                  <p:stCondLst>
                                    <p:cond delay="0"/>
                                  </p:stCondLst>
                                  <p:iterate type="lt">
                                    <p:tmAbs val="10"/>
                                  </p:iterate>
                                  <p:childTnLst>
                                    <p:set>
                                      <p:cBhvr>
                                        <p:cTn id="36" dur="1" fill="hold">
                                          <p:stCondLst>
                                            <p:cond delay="0"/>
                                          </p:stCondLst>
                                        </p:cTn>
                                        <p:tgtEl>
                                          <p:spTgt spid="3">
                                            <p:txEl>
                                              <p:pRg st="10" end="10"/>
                                            </p:txEl>
                                          </p:spTgt>
                                        </p:tgtEl>
                                        <p:attrNameLst>
                                          <p:attrName>style.visibility</p:attrName>
                                        </p:attrNameLst>
                                      </p:cBhvr>
                                      <p:to>
                                        <p:strVal val="visible"/>
                                      </p:to>
                                    </p:set>
                                  </p:childTnLst>
                                </p:cTn>
                              </p:par>
                            </p:childTnLst>
                          </p:cTn>
                        </p:par>
                        <p:par>
                          <p:cTn id="37" fill="hold">
                            <p:stCondLst>
                              <p:cond delay="1871"/>
                            </p:stCondLst>
                            <p:childTnLst>
                              <p:par>
                                <p:cTn id="38" presetID="1" presetClass="entr" presetSubtype="0" fill="hold" nodeType="afterEffect">
                                  <p:stCondLst>
                                    <p:cond delay="0"/>
                                  </p:stCondLst>
                                  <p:iterate type="lt">
                                    <p:tmAbs val="10"/>
                                  </p:iterate>
                                  <p:childTnLst>
                                    <p:set>
                                      <p:cBhvr>
                                        <p:cTn id="39" dur="1" fill="hold">
                                          <p:stCondLst>
                                            <p:cond delay="0"/>
                                          </p:stCondLst>
                                        </p:cTn>
                                        <p:tgtEl>
                                          <p:spTgt spid="3">
                                            <p:txEl>
                                              <p:pRg st="11" end="11"/>
                                            </p:txEl>
                                          </p:spTgt>
                                        </p:tgtEl>
                                        <p:attrNameLst>
                                          <p:attrName>style.visibility</p:attrName>
                                        </p:attrNameLst>
                                      </p:cBhvr>
                                      <p:to>
                                        <p:strVal val="visible"/>
                                      </p:to>
                                    </p:set>
                                  </p:childTnLst>
                                </p:cTn>
                              </p:par>
                            </p:childTnLst>
                          </p:cTn>
                        </p:par>
                        <p:par>
                          <p:cTn id="40" fill="hold">
                            <p:stCondLst>
                              <p:cond delay="2762"/>
                            </p:stCondLst>
                            <p:childTnLst>
                              <p:par>
                                <p:cTn id="41" presetID="1" presetClass="entr" presetSubtype="0" fill="hold" nodeType="afterEffect">
                                  <p:stCondLst>
                                    <p:cond delay="0"/>
                                  </p:stCondLst>
                                  <p:iterate type="lt">
                                    <p:tmAbs val="10"/>
                                  </p:iterate>
                                  <p:childTnLst>
                                    <p:set>
                                      <p:cBhvr>
                                        <p:cTn id="42" dur="1" fill="hold">
                                          <p:stCondLst>
                                            <p:cond delay="0"/>
                                          </p:stCondLst>
                                        </p:cTn>
                                        <p:tgtEl>
                                          <p:spTgt spid="3">
                                            <p:txEl>
                                              <p:pRg st="12" end="12"/>
                                            </p:txEl>
                                          </p:spTgt>
                                        </p:tgtEl>
                                        <p:attrNameLst>
                                          <p:attrName>style.visibility</p:attrName>
                                        </p:attrNameLst>
                                      </p:cBhvr>
                                      <p:to>
                                        <p:strVal val="visible"/>
                                      </p:to>
                                    </p:set>
                                  </p:childTnLst>
                                </p:cTn>
                              </p:par>
                            </p:childTnLst>
                          </p:cTn>
                        </p:par>
                        <p:par>
                          <p:cTn id="43" fill="hold">
                            <p:stCondLst>
                              <p:cond delay="2843"/>
                            </p:stCondLst>
                            <p:childTnLst>
                              <p:par>
                                <p:cTn id="44" presetID="1" presetClass="entr" presetSubtype="0" fill="hold" nodeType="afterEffect">
                                  <p:stCondLst>
                                    <p:cond delay="0"/>
                                  </p:stCondLst>
                                  <p:iterate type="lt">
                                    <p:tmAbs val="10"/>
                                  </p:iterate>
                                  <p:childTnLst>
                                    <p:set>
                                      <p:cBhvr>
                                        <p:cTn id="45" dur="1" fill="hold">
                                          <p:stCondLst>
                                            <p:cond delay="0"/>
                                          </p:stCondLst>
                                        </p:cTn>
                                        <p:tgtEl>
                                          <p:spTgt spid="3">
                                            <p:txEl>
                                              <p:pRg st="13" end="13"/>
                                            </p:txEl>
                                          </p:spTgt>
                                        </p:tgtEl>
                                        <p:attrNameLst>
                                          <p:attrName>style.visibility</p:attrName>
                                        </p:attrNameLst>
                                      </p:cBhvr>
                                      <p:to>
                                        <p:strVal val="visible"/>
                                      </p:to>
                                    </p:set>
                                  </p:childTnLst>
                                </p:cTn>
                              </p:par>
                            </p:childTnLst>
                          </p:cTn>
                        </p:par>
                        <p:par>
                          <p:cTn id="46" fill="hold">
                            <p:stCondLst>
                              <p:cond delay="3064"/>
                            </p:stCondLst>
                            <p:childTnLst>
                              <p:par>
                                <p:cTn id="47" presetID="1" presetClass="entr" presetSubtype="0" fill="hold" nodeType="afterEffect">
                                  <p:stCondLst>
                                    <p:cond delay="0"/>
                                  </p:stCondLst>
                                  <p:iterate type="lt">
                                    <p:tmAbs val="10"/>
                                  </p:iterate>
                                  <p:childTnLst>
                                    <p:set>
                                      <p:cBhvr>
                                        <p:cTn id="48" dur="1" fill="hold">
                                          <p:stCondLst>
                                            <p:cond delay="0"/>
                                          </p:stCondLst>
                                        </p:cTn>
                                        <p:tgtEl>
                                          <p:spTgt spid="3">
                                            <p:txEl>
                                              <p:pRg st="14" end="14"/>
                                            </p:txEl>
                                          </p:spTgt>
                                        </p:tgtEl>
                                        <p:attrNameLst>
                                          <p:attrName>style.visibility</p:attrName>
                                        </p:attrNameLst>
                                      </p:cBhvr>
                                      <p:to>
                                        <p:strVal val="visible"/>
                                      </p:to>
                                    </p:set>
                                  </p:childTnLst>
                                </p:cTn>
                              </p:par>
                            </p:childTnLst>
                          </p:cTn>
                        </p:par>
                        <p:par>
                          <p:cTn id="49" fill="hold">
                            <p:stCondLst>
                              <p:cond delay="3175"/>
                            </p:stCondLst>
                            <p:childTnLst>
                              <p:par>
                                <p:cTn id="50" presetID="1" presetClass="entr" presetSubtype="0" fill="hold" nodeType="afterEffect">
                                  <p:stCondLst>
                                    <p:cond delay="0"/>
                                  </p:stCondLst>
                                  <p:iterate type="lt">
                                    <p:tmAbs val="10"/>
                                  </p:iterate>
                                  <p:childTnLst>
                                    <p:set>
                                      <p:cBhvr>
                                        <p:cTn id="51" dur="1" fill="hold">
                                          <p:stCondLst>
                                            <p:cond delay="0"/>
                                          </p:stCondLst>
                                        </p:cTn>
                                        <p:tgtEl>
                                          <p:spTgt spid="3">
                                            <p:txEl>
                                              <p:pRg st="15" end="15"/>
                                            </p:txEl>
                                          </p:spTgt>
                                        </p:tgtEl>
                                        <p:attrNameLst>
                                          <p:attrName>style.visibility</p:attrName>
                                        </p:attrNameLst>
                                      </p:cBhvr>
                                      <p:to>
                                        <p:strVal val="visible"/>
                                      </p:to>
                                    </p:set>
                                  </p:childTnLst>
                                </p:cTn>
                              </p:par>
                            </p:childTnLst>
                          </p:cTn>
                        </p:par>
                        <p:par>
                          <p:cTn id="52" fill="hold">
                            <p:stCondLst>
                              <p:cond delay="3286"/>
                            </p:stCondLst>
                            <p:childTnLst>
                              <p:par>
                                <p:cTn id="53" presetID="1" presetClass="entr" presetSubtype="0" fill="hold" nodeType="afterEffect">
                                  <p:stCondLst>
                                    <p:cond delay="0"/>
                                  </p:stCondLst>
                                  <p:iterate type="lt">
                                    <p:tmAbs val="10"/>
                                  </p:iterate>
                                  <p:childTnLst>
                                    <p:set>
                                      <p:cBhvr>
                                        <p:cTn id="54" dur="1" fill="hold">
                                          <p:stCondLst>
                                            <p:cond delay="0"/>
                                          </p:stCondLst>
                                        </p:cTn>
                                        <p:tgtEl>
                                          <p:spTgt spid="3">
                                            <p:txEl>
                                              <p:pRg st="16" end="16"/>
                                            </p:txEl>
                                          </p:spTgt>
                                        </p:tgtEl>
                                        <p:attrNameLst>
                                          <p:attrName>style.visibility</p:attrName>
                                        </p:attrNameLst>
                                      </p:cBhvr>
                                      <p:to>
                                        <p:strVal val="visible"/>
                                      </p:to>
                                    </p:set>
                                  </p:childTnLst>
                                </p:cTn>
                              </p:par>
                            </p:childTnLst>
                          </p:cTn>
                        </p:par>
                        <p:par>
                          <p:cTn id="55" fill="hold">
                            <p:stCondLst>
                              <p:cond delay="3417"/>
                            </p:stCondLst>
                            <p:childTnLst>
                              <p:par>
                                <p:cTn id="56" presetID="1" presetClass="entr" presetSubtype="0" fill="hold" nodeType="afterEffect">
                                  <p:stCondLst>
                                    <p:cond delay="0"/>
                                  </p:stCondLst>
                                  <p:iterate type="lt">
                                    <p:tmAbs val="10"/>
                                  </p:iterate>
                                  <p:childTnLst>
                                    <p:set>
                                      <p:cBhvr>
                                        <p:cTn id="57" dur="1" fill="hold">
                                          <p:stCondLst>
                                            <p:cond delay="0"/>
                                          </p:stCondLst>
                                        </p:cTn>
                                        <p:tgtEl>
                                          <p:spTgt spid="3">
                                            <p:txEl>
                                              <p:pRg st="17" end="17"/>
                                            </p:txEl>
                                          </p:spTgt>
                                        </p:tgtEl>
                                        <p:attrNameLst>
                                          <p:attrName>style.visibility</p:attrName>
                                        </p:attrNameLst>
                                      </p:cBhvr>
                                      <p:to>
                                        <p:strVal val="visible"/>
                                      </p:to>
                                    </p:set>
                                  </p:childTnLst>
                                </p:cTn>
                              </p:par>
                            </p:childTnLst>
                          </p:cTn>
                        </p:par>
                        <p:par>
                          <p:cTn id="58" fill="hold">
                            <p:stCondLst>
                              <p:cond delay="3508"/>
                            </p:stCondLst>
                            <p:childTnLst>
                              <p:par>
                                <p:cTn id="59" presetID="1" presetClass="entr" presetSubtype="0" fill="hold" nodeType="afterEffect">
                                  <p:stCondLst>
                                    <p:cond delay="0"/>
                                  </p:stCondLst>
                                  <p:iterate type="lt">
                                    <p:tmAbs val="10"/>
                                  </p:iterate>
                                  <p:childTnLst>
                                    <p:set>
                                      <p:cBhvr>
                                        <p:cTn id="60" dur="1" fill="hold">
                                          <p:stCondLst>
                                            <p:cond delay="0"/>
                                          </p:stCondLst>
                                        </p:cTn>
                                        <p:tgtEl>
                                          <p:spTgt spid="3">
                                            <p:txEl>
                                              <p:pRg st="18" end="18"/>
                                            </p:txEl>
                                          </p:spTgt>
                                        </p:tgtEl>
                                        <p:attrNameLst>
                                          <p:attrName>style.visibility</p:attrName>
                                        </p:attrNameLst>
                                      </p:cBhvr>
                                      <p:to>
                                        <p:strVal val="visible"/>
                                      </p:to>
                                    </p:set>
                                  </p:childTnLst>
                                </p:cTn>
                              </p:par>
                            </p:childTnLst>
                          </p:cTn>
                        </p:par>
                        <p:par>
                          <p:cTn id="61" fill="hold">
                            <p:stCondLst>
                              <p:cond delay="3689"/>
                            </p:stCondLst>
                            <p:childTnLst>
                              <p:par>
                                <p:cTn id="62" presetID="1" presetClass="entr" presetSubtype="0" fill="hold" nodeType="afterEffect">
                                  <p:stCondLst>
                                    <p:cond delay="0"/>
                                  </p:stCondLst>
                                  <p:iterate type="lt">
                                    <p:tmAbs val="10"/>
                                  </p:iterate>
                                  <p:childTnLst>
                                    <p:set>
                                      <p:cBhvr>
                                        <p:cTn id="63" dur="1" fill="hold">
                                          <p:stCondLst>
                                            <p:cond delay="0"/>
                                          </p:stCondLst>
                                        </p:cTn>
                                        <p:tgtEl>
                                          <p:spTgt spid="3">
                                            <p:txEl>
                                              <p:pRg st="19" end="19"/>
                                            </p:txEl>
                                          </p:spTgt>
                                        </p:tgtEl>
                                        <p:attrNameLst>
                                          <p:attrName>style.visibility</p:attrName>
                                        </p:attrNameLst>
                                      </p:cBhvr>
                                      <p:to>
                                        <p:strVal val="visible"/>
                                      </p:to>
                                    </p:set>
                                  </p:childTnLst>
                                </p:cTn>
                              </p:par>
                            </p:childTnLst>
                          </p:cTn>
                        </p:par>
                        <p:par>
                          <p:cTn id="64" fill="hold">
                            <p:stCondLst>
                              <p:cond delay="3780"/>
                            </p:stCondLst>
                            <p:childTnLst>
                              <p:par>
                                <p:cTn id="65" presetID="1" presetClass="entr" presetSubtype="0" fill="hold" nodeType="afterEffect">
                                  <p:stCondLst>
                                    <p:cond delay="0"/>
                                  </p:stCondLst>
                                  <p:iterate type="lt">
                                    <p:tmAbs val="10"/>
                                  </p:iterate>
                                  <p:childTnLst>
                                    <p:set>
                                      <p:cBhvr>
                                        <p:cTn id="66" dur="1" fill="hold">
                                          <p:stCondLst>
                                            <p:cond delay="0"/>
                                          </p:stCondLst>
                                        </p:cTn>
                                        <p:tgtEl>
                                          <p:spTgt spid="3">
                                            <p:txEl>
                                              <p:pRg st="20" end="20"/>
                                            </p:txEl>
                                          </p:spTgt>
                                        </p:tgtEl>
                                        <p:attrNameLst>
                                          <p:attrName>style.visibility</p:attrName>
                                        </p:attrNameLst>
                                      </p:cBhvr>
                                      <p:to>
                                        <p:strVal val="visible"/>
                                      </p:to>
                                    </p:set>
                                  </p:childTnLst>
                                </p:cTn>
                              </p:par>
                            </p:childTnLst>
                          </p:cTn>
                        </p:par>
                        <p:par>
                          <p:cTn id="67" fill="hold">
                            <p:stCondLst>
                              <p:cond delay="3851"/>
                            </p:stCondLst>
                            <p:childTnLst>
                              <p:par>
                                <p:cTn id="68" presetID="1" presetClass="entr" presetSubtype="0" fill="hold" nodeType="afterEffect">
                                  <p:stCondLst>
                                    <p:cond delay="0"/>
                                  </p:stCondLst>
                                  <p:iterate type="lt">
                                    <p:tmAbs val="10"/>
                                  </p:iterate>
                                  <p:childTnLst>
                                    <p:set>
                                      <p:cBhvr>
                                        <p:cTn id="69" dur="1" fill="hold">
                                          <p:stCondLst>
                                            <p:cond delay="0"/>
                                          </p:stCondLst>
                                        </p:cTn>
                                        <p:tgtEl>
                                          <p:spTgt spid="3">
                                            <p:txEl>
                                              <p:pRg st="21" end="21"/>
                                            </p:txEl>
                                          </p:spTgt>
                                        </p:tgtEl>
                                        <p:attrNameLst>
                                          <p:attrName>style.visibility</p:attrName>
                                        </p:attrNameLst>
                                      </p:cBhvr>
                                      <p:to>
                                        <p:strVal val="visible"/>
                                      </p:to>
                                    </p:set>
                                  </p:childTnLst>
                                </p:cTn>
                              </p:par>
                            </p:childTnLst>
                          </p:cTn>
                        </p:par>
                        <p:par>
                          <p:cTn id="70" fill="hold">
                            <p:stCondLst>
                              <p:cond delay="3992"/>
                            </p:stCondLst>
                            <p:childTnLst>
                              <p:par>
                                <p:cTn id="71" presetID="1" presetClass="entr" presetSubtype="0" fill="hold" nodeType="afterEffect">
                                  <p:stCondLst>
                                    <p:cond delay="0"/>
                                  </p:stCondLst>
                                  <p:iterate type="lt">
                                    <p:tmAbs val="10"/>
                                  </p:iterate>
                                  <p:childTnLst>
                                    <p:set>
                                      <p:cBhvr>
                                        <p:cTn id="72" dur="1" fill="hold">
                                          <p:stCondLst>
                                            <p:cond delay="0"/>
                                          </p:stCondLst>
                                        </p:cTn>
                                        <p:tgtEl>
                                          <p:spTgt spid="3">
                                            <p:txEl>
                                              <p:pRg st="22" end="22"/>
                                            </p:txEl>
                                          </p:spTgt>
                                        </p:tgtEl>
                                        <p:attrNameLst>
                                          <p:attrName>style.visibility</p:attrName>
                                        </p:attrNameLst>
                                      </p:cBhvr>
                                      <p:to>
                                        <p:strVal val="visible"/>
                                      </p:to>
                                    </p:set>
                                  </p:childTnLst>
                                </p:cTn>
                              </p:par>
                            </p:childTnLst>
                          </p:cTn>
                        </p:par>
                        <p:par>
                          <p:cTn id="73" fill="hold">
                            <p:stCondLst>
                              <p:cond delay="4133"/>
                            </p:stCondLst>
                            <p:childTnLst>
                              <p:par>
                                <p:cTn id="74" presetID="1" presetClass="entr" presetSubtype="0" fill="hold" nodeType="afterEffect">
                                  <p:stCondLst>
                                    <p:cond delay="0"/>
                                  </p:stCondLst>
                                  <p:iterate type="lt">
                                    <p:tmAbs val="10"/>
                                  </p:iterate>
                                  <p:childTnLst>
                                    <p:set>
                                      <p:cBhvr>
                                        <p:cTn id="75" dur="1" fill="hold">
                                          <p:stCondLst>
                                            <p:cond delay="0"/>
                                          </p:stCondLst>
                                        </p:cTn>
                                        <p:tgtEl>
                                          <p:spTgt spid="3">
                                            <p:txEl>
                                              <p:pRg st="23" end="2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EF82F42-929A-CEA9-C064-E6FB380D90EC}"/>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A4861988-0D46-FF7C-2488-613D32F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3" name="Rectangle 1032">
            <a:extLst>
              <a:ext uri="{FF2B5EF4-FFF2-40B4-BE49-F238E27FC236}">
                <a16:creationId xmlns:a16="http://schemas.microsoft.com/office/drawing/2014/main" id="{92139830-7AC5-1753-FB4B-430D996C5D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9D7FEF-3A71-578A-6D7A-76D7EC204B42}"/>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In Summary</a:t>
            </a:r>
          </a:p>
        </p:txBody>
      </p:sp>
      <p:sp>
        <p:nvSpPr>
          <p:cNvPr id="3" name="Content Placeholder 2">
            <a:extLst>
              <a:ext uri="{FF2B5EF4-FFF2-40B4-BE49-F238E27FC236}">
                <a16:creationId xmlns:a16="http://schemas.microsoft.com/office/drawing/2014/main" id="{1E0556EB-1F31-D334-8F19-A14F875A0C24}"/>
              </a:ext>
            </a:extLst>
          </p:cNvPr>
          <p:cNvSpPr>
            <a:spLocks noGrp="1"/>
          </p:cNvSpPr>
          <p:nvPr>
            <p:ph sz="half" idx="1"/>
          </p:nvPr>
        </p:nvSpPr>
        <p:spPr>
          <a:xfrm>
            <a:off x="7531610" y="2434201"/>
            <a:ext cx="3822189" cy="3742762"/>
          </a:xfrm>
        </p:spPr>
        <p:txBody>
          <a:bodyPr vert="horz" lIns="91440" tIns="45720" rIns="91440" bIns="45720" rtlCol="0" anchor="t">
            <a:normAutofit lnSpcReduction="10000"/>
          </a:bodyPr>
          <a:lstStyle/>
          <a:p>
            <a:r>
              <a:rPr lang="en-US" sz="2000" dirty="0"/>
              <a:t>AI item descriptions are now possible</a:t>
            </a:r>
          </a:p>
          <a:p>
            <a:r>
              <a:rPr lang="en-US" sz="2000" dirty="0"/>
              <a:t>Relatively easy to set up</a:t>
            </a:r>
          </a:p>
          <a:p>
            <a:r>
              <a:rPr lang="en-US" sz="2000" dirty="0"/>
              <a:t>Inexpensive (about 15</a:t>
            </a:r>
            <a:r>
              <a:rPr lang="en-US" sz="2000" dirty="0">
                <a:ea typeface="+mn-lt"/>
                <a:cs typeface="+mn-lt"/>
              </a:rPr>
              <a:t>¢</a:t>
            </a:r>
            <a:r>
              <a:rPr lang="en-US" sz="2000" dirty="0"/>
              <a:t> (CAD) per postcard)</a:t>
            </a:r>
          </a:p>
          <a:p>
            <a:r>
              <a:rPr lang="en-US" sz="2000" dirty="0"/>
              <a:t>Not good enough to go unvetted, staff still needed</a:t>
            </a:r>
          </a:p>
          <a:p>
            <a:r>
              <a:rPr lang="en-US" sz="2000" dirty="0"/>
              <a:t>So far, nothing </a:t>
            </a:r>
            <a:r>
              <a:rPr lang="en-US" sz="2000"/>
              <a:t>offensive produced</a:t>
            </a:r>
            <a:endParaRPr lang="en-US" sz="2000" dirty="0"/>
          </a:p>
          <a:p>
            <a:r>
              <a:rPr lang="en-US" sz="2000" dirty="0"/>
              <a:t>Sometimes spots things a human might not</a:t>
            </a:r>
          </a:p>
        </p:txBody>
      </p:sp>
      <p:sp>
        <p:nvSpPr>
          <p:cNvPr id="4" name="Content Placeholder 3">
            <a:extLst>
              <a:ext uri="{FF2B5EF4-FFF2-40B4-BE49-F238E27FC236}">
                <a16:creationId xmlns:a16="http://schemas.microsoft.com/office/drawing/2014/main" id="{B0BE4600-D19A-B3D6-9778-95AA41750CF4}"/>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5013611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3A9A79E-E3EB-B8AB-2461-C66583ED218C}"/>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6F8A5568-CA1A-3A3B-E4BF-0931DF020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1CC3898E-E6F4-71AD-DCE8-C0FB3CB085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14794BD-A9FE-C90D-B15C-5E7BDAFC912C}"/>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Scope Creep</a:t>
            </a:r>
          </a:p>
        </p:txBody>
      </p:sp>
      <p:sp>
        <p:nvSpPr>
          <p:cNvPr id="3" name="Content Placeholder 2">
            <a:extLst>
              <a:ext uri="{FF2B5EF4-FFF2-40B4-BE49-F238E27FC236}">
                <a16:creationId xmlns:a16="http://schemas.microsoft.com/office/drawing/2014/main" id="{4D093DC8-D0DA-7770-5DC2-49F2B80467DA}"/>
              </a:ext>
            </a:extLst>
          </p:cNvPr>
          <p:cNvSpPr>
            <a:spLocks noGrp="1"/>
          </p:cNvSpPr>
          <p:nvPr>
            <p:ph sz="half" idx="1"/>
          </p:nvPr>
        </p:nvSpPr>
        <p:spPr>
          <a:xfrm>
            <a:off x="7531610" y="2434201"/>
            <a:ext cx="3822189" cy="3742762"/>
          </a:xfrm>
        </p:spPr>
        <p:txBody>
          <a:bodyPr vert="horz" lIns="91440" tIns="45720" rIns="91440" bIns="45720" rtlCol="0" anchor="t">
            <a:normAutofit/>
          </a:bodyPr>
          <a:lstStyle/>
          <a:p>
            <a:r>
              <a:rPr lang="en-US" sz="2000" dirty="0"/>
              <a:t>2014: McInnes more than doubled donation, now 5,000+ postcards</a:t>
            </a:r>
          </a:p>
          <a:p>
            <a:r>
              <a:rPr lang="en-US" sz="2000" dirty="0"/>
              <a:t>2015: Martin Berman donation of</a:t>
            </a:r>
            <a:r>
              <a:rPr lang="en-CA" sz="1400" dirty="0"/>
              <a:t> </a:t>
            </a:r>
            <a:r>
              <a:rPr lang="en-US" sz="2000" dirty="0"/>
              <a:t> another 5,000+ postcards</a:t>
            </a:r>
          </a:p>
          <a:p>
            <a:pPr lvl="1"/>
            <a:r>
              <a:rPr lang="en-US" sz="1600" dirty="0"/>
              <a:t>WPL scanned his collection and the City of Winnipeg Archives houses them for physical access</a:t>
            </a:r>
          </a:p>
        </p:txBody>
      </p:sp>
      <p:sp>
        <p:nvSpPr>
          <p:cNvPr id="4" name="Content Placeholder 3">
            <a:extLst>
              <a:ext uri="{FF2B5EF4-FFF2-40B4-BE49-F238E27FC236}">
                <a16:creationId xmlns:a16="http://schemas.microsoft.com/office/drawing/2014/main" id="{789D94E9-B80A-3BAD-C626-ACF51E725F46}"/>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2444078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AF68082-5A4B-8377-3331-879F4AB83560}"/>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EEEFDA6F-9B71-781C-14E3-34376214A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FE838514-2BE5-75A9-8770-32C2CBD7A4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A1D04B-281C-55EF-DB7B-9B7258A96C06}"/>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Reprieve</a:t>
            </a:r>
          </a:p>
        </p:txBody>
      </p:sp>
      <p:sp>
        <p:nvSpPr>
          <p:cNvPr id="3" name="Content Placeholder 2">
            <a:extLst>
              <a:ext uri="{FF2B5EF4-FFF2-40B4-BE49-F238E27FC236}">
                <a16:creationId xmlns:a16="http://schemas.microsoft.com/office/drawing/2014/main" id="{6A09A9AE-3EA8-F836-49EF-DD7DD7790C74}"/>
              </a:ext>
            </a:extLst>
          </p:cNvPr>
          <p:cNvSpPr>
            <a:spLocks noGrp="1"/>
          </p:cNvSpPr>
          <p:nvPr>
            <p:ph sz="half" idx="1"/>
          </p:nvPr>
        </p:nvSpPr>
        <p:spPr>
          <a:xfrm>
            <a:off x="7531610" y="2434201"/>
            <a:ext cx="3822189" cy="3742762"/>
          </a:xfrm>
        </p:spPr>
        <p:txBody>
          <a:bodyPr vert="horz" lIns="91440" tIns="45720" rIns="91440" bIns="45720" rtlCol="0" anchor="t">
            <a:normAutofit fontScale="92500" lnSpcReduction="20000"/>
          </a:bodyPr>
          <a:lstStyle/>
          <a:p>
            <a:r>
              <a:rPr lang="en-US" sz="2000" dirty="0"/>
              <a:t>2016: </a:t>
            </a:r>
            <a:r>
              <a:rPr lang="en-US" sz="2000" b="1" dirty="0"/>
              <a:t>Hired </a:t>
            </a:r>
            <a:r>
              <a:rPr lang="en-US" sz="2000" dirty="0"/>
              <a:t>0.7FTE trained and experienced cataloguer</a:t>
            </a:r>
          </a:p>
          <a:p>
            <a:r>
              <a:rPr lang="en-US" sz="2000" dirty="0"/>
              <a:t>1200 cards published per year</a:t>
            </a: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r>
              <a:rPr lang="en-US" sz="2000" dirty="0">
                <a:latin typeface="Old English Text MT"/>
              </a:rPr>
              <a:t>(And there was much rejoicing)</a:t>
            </a:r>
          </a:p>
          <a:p>
            <a:endParaRPr lang="en-US" sz="2000" dirty="0">
              <a:latin typeface="Old English Text MT" panose="03040902040508030806" pitchFamily="66" charset="0"/>
            </a:endParaRPr>
          </a:p>
          <a:p>
            <a:pPr marL="0" indent="0">
              <a:buNone/>
            </a:pPr>
            <a:r>
              <a:rPr lang="en-US" sz="1200" dirty="0"/>
              <a:t>Image source: Monty Python and the Holy Grail</a:t>
            </a:r>
          </a:p>
        </p:txBody>
      </p:sp>
      <p:sp>
        <p:nvSpPr>
          <p:cNvPr id="4" name="Content Placeholder 3">
            <a:extLst>
              <a:ext uri="{FF2B5EF4-FFF2-40B4-BE49-F238E27FC236}">
                <a16:creationId xmlns:a16="http://schemas.microsoft.com/office/drawing/2014/main" id="{3AD61105-C2EC-7506-1E25-66A703ED1804}"/>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3038895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E291B9F-08B1-2BBA-29B1-38824979AF07}"/>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83C7E1BF-2982-B1A8-2F84-CEFC4CD20C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F1C24584-A7A6-5284-4F4E-DAADF38DA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20A0569-AE8C-2F28-ED8A-388CBCB9DBA4}"/>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Reprieve</a:t>
            </a:r>
          </a:p>
        </p:txBody>
      </p:sp>
      <p:sp>
        <p:nvSpPr>
          <p:cNvPr id="3" name="Content Placeholder 2">
            <a:extLst>
              <a:ext uri="{FF2B5EF4-FFF2-40B4-BE49-F238E27FC236}">
                <a16:creationId xmlns:a16="http://schemas.microsoft.com/office/drawing/2014/main" id="{4CF5F1D4-A26E-FFF5-88BD-AEDF71CDB2D5}"/>
              </a:ext>
            </a:extLst>
          </p:cNvPr>
          <p:cNvSpPr>
            <a:spLocks noGrp="1"/>
          </p:cNvSpPr>
          <p:nvPr>
            <p:ph sz="half" idx="1"/>
          </p:nvPr>
        </p:nvSpPr>
        <p:spPr>
          <a:xfrm>
            <a:off x="7531610" y="2434201"/>
            <a:ext cx="3822189" cy="3742762"/>
          </a:xfrm>
        </p:spPr>
        <p:txBody>
          <a:bodyPr vert="horz" lIns="91440" tIns="45720" rIns="91440" bIns="45720" rtlCol="0" anchor="t">
            <a:normAutofit/>
          </a:bodyPr>
          <a:lstStyle/>
          <a:p>
            <a:r>
              <a:rPr lang="en-US" sz="1900" dirty="0"/>
              <a:t>2023: </a:t>
            </a:r>
            <a:r>
              <a:rPr lang="en-US" sz="1900" b="1" dirty="0"/>
              <a:t>Lost</a:t>
            </a:r>
            <a:r>
              <a:rPr lang="en-US" sz="1900" dirty="0"/>
              <a:t> 0.7FTE trained and experienced cataloguer</a:t>
            </a: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br>
              <a:rPr lang="en-US" sz="2000" dirty="0"/>
            </a:br>
            <a:r>
              <a:rPr lang="en-US" sz="2000" dirty="0">
                <a:latin typeface="Old English Text MT"/>
              </a:rPr>
              <a:t>(Run away!)</a:t>
            </a:r>
          </a:p>
        </p:txBody>
      </p:sp>
      <p:sp>
        <p:nvSpPr>
          <p:cNvPr id="7" name="TextBox 6">
            <a:extLst>
              <a:ext uri="{FF2B5EF4-FFF2-40B4-BE49-F238E27FC236}">
                <a16:creationId xmlns:a16="http://schemas.microsoft.com/office/drawing/2014/main" id="{934D578C-223A-4EB5-5D93-1E248F4DE138}"/>
              </a:ext>
            </a:extLst>
          </p:cNvPr>
          <p:cNvSpPr txBox="1"/>
          <p:nvPr/>
        </p:nvSpPr>
        <p:spPr>
          <a:xfrm>
            <a:off x="7602684" y="6180419"/>
            <a:ext cx="4386116" cy="553998"/>
          </a:xfrm>
          <a:prstGeom prst="rect">
            <a:avLst/>
          </a:prstGeom>
          <a:noFill/>
        </p:spPr>
        <p:txBody>
          <a:bodyPr wrap="square" rtlCol="0">
            <a:spAutoFit/>
          </a:bodyPr>
          <a:lstStyle/>
          <a:p>
            <a:r>
              <a:rPr lang="en-US" sz="1000" dirty="0"/>
              <a:t>Image source: Monty Python and the Holy Grail</a:t>
            </a:r>
            <a:br>
              <a:rPr lang="en-US" sz="1000" dirty="0"/>
            </a:br>
            <a:r>
              <a:rPr lang="en-US" sz="1000" dirty="0"/>
              <a:t>Image upscale: ChatGPT</a:t>
            </a:r>
            <a:br>
              <a:rPr lang="en-US" sz="1000" dirty="0"/>
            </a:br>
            <a:r>
              <a:rPr lang="en-US" sz="1000" dirty="0"/>
              <a:t>Arthur excitement boost: ChatGPT (unrequested)</a:t>
            </a:r>
            <a:endParaRPr lang="en-CA" sz="1000" dirty="0"/>
          </a:p>
        </p:txBody>
      </p:sp>
      <p:sp>
        <p:nvSpPr>
          <p:cNvPr id="4" name="TextBox 3">
            <a:extLst>
              <a:ext uri="{FF2B5EF4-FFF2-40B4-BE49-F238E27FC236}">
                <a16:creationId xmlns:a16="http://schemas.microsoft.com/office/drawing/2014/main" id="{B8E542A6-9F43-C6F6-A6B4-A9A2AE533759}"/>
              </a:ext>
            </a:extLst>
          </p:cNvPr>
          <p:cNvSpPr txBox="1"/>
          <p:nvPr/>
        </p:nvSpPr>
        <p:spPr>
          <a:xfrm>
            <a:off x="7531610" y="361669"/>
            <a:ext cx="3843716" cy="707886"/>
          </a:xfrm>
          <a:prstGeom prst="rect">
            <a:avLst/>
          </a:prstGeom>
          <a:noFill/>
        </p:spPr>
        <p:txBody>
          <a:bodyPr wrap="square" rtlCol="0">
            <a:spAutoFit/>
          </a:bodyPr>
          <a:lstStyle/>
          <a:p>
            <a:r>
              <a:rPr lang="en-CA" sz="4000" dirty="0"/>
              <a:t>Temporary</a:t>
            </a:r>
          </a:p>
        </p:txBody>
      </p:sp>
    </p:spTree>
    <p:extLst>
      <p:ext uri="{BB962C8B-B14F-4D97-AF65-F5344CB8AC3E}">
        <p14:creationId xmlns:p14="http://schemas.microsoft.com/office/powerpoint/2010/main" val="2441864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DC5F4B2-8FD5-F665-CAF9-13ADBAC7FEAD}"/>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21E2E2ED-1AB8-171F-FC8B-2878ED50A8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766CFA18-E7E3-3292-BDC9-8315AAD121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5B2F653-06B8-767C-6DAB-75F12F8BDB5E}"/>
              </a:ext>
            </a:extLst>
          </p:cNvPr>
          <p:cNvSpPr>
            <a:spLocks noGrp="1"/>
          </p:cNvSpPr>
          <p:nvPr>
            <p:ph type="title"/>
          </p:nvPr>
        </p:nvSpPr>
        <p:spPr>
          <a:xfrm>
            <a:off x="7531610" y="365125"/>
            <a:ext cx="3822189" cy="1899912"/>
          </a:xfrm>
        </p:spPr>
        <p:txBody>
          <a:bodyPr vert="horz" lIns="91440" tIns="45720" rIns="91440" bIns="45720" rtlCol="0" anchor="ctr">
            <a:normAutofit/>
          </a:bodyPr>
          <a:lstStyle/>
          <a:p>
            <a:r>
              <a:rPr lang="en-US" sz="4000" dirty="0"/>
              <a:t>Tech to the Rescue?</a:t>
            </a:r>
          </a:p>
        </p:txBody>
      </p:sp>
      <p:sp>
        <p:nvSpPr>
          <p:cNvPr id="3" name="Content Placeholder 2">
            <a:extLst>
              <a:ext uri="{FF2B5EF4-FFF2-40B4-BE49-F238E27FC236}">
                <a16:creationId xmlns:a16="http://schemas.microsoft.com/office/drawing/2014/main" id="{C8F5AC56-9C47-2746-23BB-F0C60F7F1BA7}"/>
              </a:ext>
            </a:extLst>
          </p:cNvPr>
          <p:cNvSpPr>
            <a:spLocks noGrp="1"/>
          </p:cNvSpPr>
          <p:nvPr>
            <p:ph sz="half" idx="1"/>
          </p:nvPr>
        </p:nvSpPr>
        <p:spPr>
          <a:xfrm>
            <a:off x="7531610" y="2434201"/>
            <a:ext cx="3822189" cy="3742762"/>
          </a:xfrm>
        </p:spPr>
        <p:txBody>
          <a:bodyPr vert="horz" lIns="91440" tIns="45720" rIns="91440" bIns="45720" rtlCol="0">
            <a:normAutofit/>
          </a:bodyPr>
          <a:lstStyle/>
          <a:p>
            <a:r>
              <a:rPr lang="en-US" sz="2000" dirty="0"/>
              <a:t>Scanning and ingestion had already been automated early on</a:t>
            </a:r>
          </a:p>
          <a:p>
            <a:r>
              <a:rPr lang="en-US" sz="2000" dirty="0"/>
              <a:t>Industry standard OCR (ABBYY, etc.) was too error-prone on type and useless on handwriting</a:t>
            </a:r>
          </a:p>
          <a:p>
            <a:r>
              <a:rPr lang="en-US" sz="2000" dirty="0"/>
              <a:t>Early AI misfires…</a:t>
            </a:r>
          </a:p>
          <a:p>
            <a:pPr marL="0" indent="0">
              <a:buNone/>
            </a:pPr>
            <a:endParaRPr lang="en-US" sz="2000" dirty="0"/>
          </a:p>
        </p:txBody>
      </p:sp>
      <p:sp>
        <p:nvSpPr>
          <p:cNvPr id="4" name="Content Placeholder 3">
            <a:extLst>
              <a:ext uri="{FF2B5EF4-FFF2-40B4-BE49-F238E27FC236}">
                <a16:creationId xmlns:a16="http://schemas.microsoft.com/office/drawing/2014/main" id="{F22DF629-7E11-EF6F-5CB9-EEA9F185A45F}"/>
              </a:ext>
            </a:extLst>
          </p:cNvPr>
          <p:cNvSpPr>
            <a:spLocks noGrp="1"/>
          </p:cNvSpPr>
          <p:nvPr>
            <p:ph sz="half" idx="2"/>
          </p:nvPr>
        </p:nvSpPr>
        <p:spPr/>
        <p:txBody>
          <a:bodyPr/>
          <a:lstStyle/>
          <a:p>
            <a:endParaRPr lang="en-CA"/>
          </a:p>
        </p:txBody>
      </p:sp>
    </p:spTree>
    <p:extLst>
      <p:ext uri="{BB962C8B-B14F-4D97-AF65-F5344CB8AC3E}">
        <p14:creationId xmlns:p14="http://schemas.microsoft.com/office/powerpoint/2010/main" val="1713141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C0E84D5-7D80-E043-E002-29560C55D933}"/>
            </a:ext>
          </a:extLst>
        </p:cNvPr>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0A5F2A11-2A56-16C1-4F4B-349F589FF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9F7115AE-8C66-7AEE-00E2-86C8745B1A26}"/>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l="3413" r="3413"/>
          <a:stretch/>
        </p:blipFill>
        <p:spPr bwMode="auto">
          <a:xfrm>
            <a:off x="0" y="10"/>
            <a:ext cx="10653573" cy="7555822"/>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16FBB40A-26E4-51E2-78D7-FF796F48C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E07CFD4-A1DC-078D-9D3C-E3A6F45E7216}"/>
              </a:ext>
            </a:extLst>
          </p:cNvPr>
          <p:cNvSpPr>
            <a:spLocks noGrp="1"/>
          </p:cNvSpPr>
          <p:nvPr>
            <p:ph type="title"/>
          </p:nvPr>
        </p:nvSpPr>
        <p:spPr>
          <a:xfrm>
            <a:off x="7531610" y="365125"/>
            <a:ext cx="3003040" cy="1899912"/>
          </a:xfrm>
        </p:spPr>
        <p:txBody>
          <a:bodyPr vert="horz" lIns="91440" tIns="45720" rIns="91440" bIns="45720" rtlCol="0" anchor="ctr">
            <a:normAutofit/>
          </a:bodyPr>
          <a:lstStyle/>
          <a:p>
            <a:r>
              <a:rPr lang="en-US" sz="4000" dirty="0"/>
              <a:t>Experiments Pre-2016</a:t>
            </a:r>
          </a:p>
        </p:txBody>
      </p:sp>
      <p:sp>
        <p:nvSpPr>
          <p:cNvPr id="5" name="Content Placeholder 2">
            <a:extLst>
              <a:ext uri="{FF2B5EF4-FFF2-40B4-BE49-F238E27FC236}">
                <a16:creationId xmlns:a16="http://schemas.microsoft.com/office/drawing/2014/main" id="{FE327AC6-271B-276C-34AC-EDB540CFEC45}"/>
              </a:ext>
            </a:extLst>
          </p:cNvPr>
          <p:cNvSpPr txBox="1">
            <a:spLocks/>
          </p:cNvSpPr>
          <p:nvPr/>
        </p:nvSpPr>
        <p:spPr>
          <a:xfrm>
            <a:off x="7684010" y="2586601"/>
            <a:ext cx="3822189" cy="374276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AI description: “A toboggan” *</a:t>
            </a:r>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r>
              <a:rPr lang="en-US" sz="2000" dirty="0"/>
              <a:t>* recreation</a:t>
            </a:r>
          </a:p>
        </p:txBody>
      </p:sp>
    </p:spTree>
    <p:extLst>
      <p:ext uri="{BB962C8B-B14F-4D97-AF65-F5344CB8AC3E}">
        <p14:creationId xmlns:p14="http://schemas.microsoft.com/office/powerpoint/2010/main" val="10894937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06ada51f-9c80-420f-ba72-d05966e91597"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7F0186B4BBF1E4CBE4DDBE3B95C5F16" ma:contentTypeVersion="16" ma:contentTypeDescription="Create a new document." ma:contentTypeScope="" ma:versionID="16051a8a55b8de246d5593904aad36f0">
  <xsd:schema xmlns:xsd="http://www.w3.org/2001/XMLSchema" xmlns:xs="http://www.w3.org/2001/XMLSchema" xmlns:p="http://schemas.microsoft.com/office/2006/metadata/properties" xmlns:ns3="790fb1fe-f3d3-476e-bbbc-e378c291d159" xmlns:ns4="06ada51f-9c80-420f-ba72-d05966e91597" targetNamespace="http://schemas.microsoft.com/office/2006/metadata/properties" ma:root="true" ma:fieldsID="2b340198e93682aa2d764b16ac8f51d4" ns3:_="" ns4:_="">
    <xsd:import namespace="790fb1fe-f3d3-476e-bbbc-e378c291d159"/>
    <xsd:import namespace="06ada51f-9c80-420f-ba72-d05966e91597"/>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_activity" minOccurs="0"/>
                <xsd:element ref="ns4:MediaServiceObjectDetectorVersions" minOccurs="0"/>
                <xsd:element ref="ns4:MediaServiceDateTaken" minOccurs="0"/>
                <xsd:element ref="ns4:MediaServiceLocation" minOccurs="0"/>
                <xsd:element ref="ns4:MediaServiceSearchProperties" minOccurs="0"/>
                <xsd:element ref="ns4:MediaServiceSystemTags" minOccurs="0"/>
                <xsd:element ref="ns4: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90fb1fe-f3d3-476e-bbbc-e378c291d15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6ada51f-9c80-420f-ba72-d05966e91597"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_activity" ma:index="17" nillable="true" ma:displayName="_activity" ma:hidden="true" ma:internalName="_activity">
      <xsd:simpleType>
        <xsd:restriction base="dms:Note"/>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ServiceLocation" ma:index="20" nillable="true" ma:displayName="Location" ma:indexed="true" ma:internalName="MediaServiceLocation"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element name="MediaServiceSystemTags" ma:index="22" nillable="true" ma:displayName="MediaServiceSystemTags" ma:hidden="true" ma:internalName="MediaServiceSystemTags" ma:readOnly="true">
      <xsd:simpleType>
        <xsd:restriction base="dms:Note"/>
      </xsd:simpleType>
    </xsd:element>
    <xsd:element name="MediaLengthInSeconds" ma:index="23"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E22B2-A4BE-4180-B1E9-BF6632B9B603}">
  <ds:schemaRefs>
    <ds:schemaRef ds:uri="http://schemas.microsoft.com/sharepoint/v3/contenttype/forms"/>
  </ds:schemaRefs>
</ds:datastoreItem>
</file>

<file path=customXml/itemProps2.xml><?xml version="1.0" encoding="utf-8"?>
<ds:datastoreItem xmlns:ds="http://schemas.openxmlformats.org/officeDocument/2006/customXml" ds:itemID="{7A8E6F4F-3052-4053-B035-9CCB15CBAA0C}">
  <ds:schemaRefs>
    <ds:schemaRef ds:uri="http://schemas.openxmlformats.org/package/2006/metadata/core-properties"/>
    <ds:schemaRef ds:uri="http://purl.org/dc/elements/1.1/"/>
    <ds:schemaRef ds:uri="http://purl.org/dc/terms/"/>
    <ds:schemaRef ds:uri="http://purl.org/dc/dcmitype/"/>
    <ds:schemaRef ds:uri="06ada51f-9c80-420f-ba72-d05966e91597"/>
    <ds:schemaRef ds:uri="http://schemas.microsoft.com/office/2006/documentManagement/types"/>
    <ds:schemaRef ds:uri="http://schemas.microsoft.com/office/2006/metadata/properties"/>
    <ds:schemaRef ds:uri="http://www.w3.org/XML/1998/namespace"/>
    <ds:schemaRef ds:uri="http://schemas.microsoft.com/office/infopath/2007/PartnerControls"/>
    <ds:schemaRef ds:uri="790fb1fe-f3d3-476e-bbbc-e378c291d159"/>
  </ds:schemaRefs>
</ds:datastoreItem>
</file>

<file path=customXml/itemProps3.xml><?xml version="1.0" encoding="utf-8"?>
<ds:datastoreItem xmlns:ds="http://schemas.openxmlformats.org/officeDocument/2006/customXml" ds:itemID="{B197B1A0-267A-4959-8D7A-C23266C782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90fb1fe-f3d3-476e-bbbc-e378c291d159"/>
    <ds:schemaRef ds:uri="06ada51f-9c80-420f-ba72-d05966e9159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1486</TotalTime>
  <Words>5101</Words>
  <Application>Microsoft Office PowerPoint</Application>
  <PresentationFormat>Widescreen</PresentationFormat>
  <Paragraphs>231</Paragraphs>
  <Slides>40</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40</vt:i4>
      </vt:variant>
    </vt:vector>
  </HeadingPairs>
  <TitlesOfParts>
    <vt:vector size="49" baseType="lpstr">
      <vt:lpstr>Aptos</vt:lpstr>
      <vt:lpstr>Aptos Display</vt:lpstr>
      <vt:lpstr>Arial</vt:lpstr>
      <vt:lpstr>Calibri</vt:lpstr>
      <vt:lpstr>Consolas</vt:lpstr>
      <vt:lpstr>Old English Text MT</vt:lpstr>
      <vt:lpstr>Segoe Print</vt:lpstr>
      <vt:lpstr>Wide Latin</vt:lpstr>
      <vt:lpstr>Office Theme</vt:lpstr>
      <vt:lpstr>Using Generative AI to Aid in the Description of Historic Postcards</vt:lpstr>
      <vt:lpstr>PastForward WPL’s Digital Repository</vt:lpstr>
      <vt:lpstr>The Rob McInnes Collection</vt:lpstr>
      <vt:lpstr>A Rookie Mistake</vt:lpstr>
      <vt:lpstr>Scope Creep</vt:lpstr>
      <vt:lpstr>Reprieve</vt:lpstr>
      <vt:lpstr>Reprieve</vt:lpstr>
      <vt:lpstr>Tech to the Rescue?</vt:lpstr>
      <vt:lpstr>Experiments Pre-2016</vt:lpstr>
      <vt:lpstr>Experiments Pre-2016</vt:lpstr>
      <vt:lpstr>Experiments Pre-2016</vt:lpstr>
      <vt:lpstr>2016 Microsoft’s Machine Vision API</vt:lpstr>
      <vt:lpstr>2016 Microsoft’s Machine Vision API</vt:lpstr>
      <vt:lpstr>2016 Microsoft’s Machine Vision API</vt:lpstr>
      <vt:lpstr>2016 Microsoft’s Machine Vision API</vt:lpstr>
      <vt:lpstr>2016 Microsoft’s Machine Vision API</vt:lpstr>
      <vt:lpstr>GPT-4 Breakthrough</vt:lpstr>
      <vt:lpstr>How To</vt:lpstr>
      <vt:lpstr>Prompt “Engineering”</vt:lpstr>
      <vt:lpstr>PowerPoint Presentation</vt:lpstr>
      <vt:lpstr>PowerPoint Presentation</vt:lpstr>
      <vt:lpstr>Sample Response</vt:lpstr>
      <vt:lpstr>Perfection? No. But not bad.</vt:lpstr>
      <vt:lpstr>Perfection? No. But not bad.</vt:lpstr>
      <vt:lpstr>After Response</vt:lpstr>
      <vt:lpstr>Automating the Process</vt:lpstr>
      <vt:lpstr>How Many? How Quickly?</vt:lpstr>
      <vt:lpstr>What about Quality?</vt:lpstr>
      <vt:lpstr>Funny Problems</vt:lpstr>
      <vt:lpstr>Funny Problems</vt:lpstr>
      <vt:lpstr>Funny Problems</vt:lpstr>
      <vt:lpstr>Funny Problems</vt:lpstr>
      <vt:lpstr>Not-so-funny Problems</vt:lpstr>
      <vt:lpstr>Surprising not-so-problems</vt:lpstr>
      <vt:lpstr>Surprising not-so-problems</vt:lpstr>
      <vt:lpstr>Surprising not-so-problems</vt:lpstr>
      <vt:lpstr>Surprising not-so-problems</vt:lpstr>
      <vt:lpstr>Surprising not-so-problems</vt:lpstr>
      <vt:lpstr>Surprising not-so-problems</vt:lpstr>
      <vt:lpstr>In 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Mike Ellis</dc:creator>
  <cp:lastModifiedBy>Mike Ellis</cp:lastModifiedBy>
  <cp:revision>3</cp:revision>
  <dcterms:created xsi:type="dcterms:W3CDTF">2025-04-07T16:11:54Z</dcterms:created>
  <dcterms:modified xsi:type="dcterms:W3CDTF">2025-05-12T19:16:15Z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0x01010067F0186B4BBF1E4CBE4DDBE3B95C5F16</vt:lpwstr>
  </property>
</Properties>
</file>

<file path=docProps/thumbnail.jpeg>
</file>